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7" r:id="rId3"/>
    <p:sldId id="278" r:id="rId4"/>
    <p:sldId id="279" r:id="rId5"/>
    <p:sldId id="280" r:id="rId6"/>
    <p:sldId id="267" r:id="rId7"/>
    <p:sldId id="266" r:id="rId8"/>
    <p:sldId id="270" r:id="rId9"/>
    <p:sldId id="271" r:id="rId10"/>
    <p:sldId id="272" r:id="rId11"/>
    <p:sldId id="269" r:id="rId12"/>
    <p:sldId id="275" r:id="rId13"/>
    <p:sldId id="281" r:id="rId14"/>
    <p:sldId id="273" r:id="rId15"/>
    <p:sldId id="268" r:id="rId16"/>
    <p:sldId id="264" r:id="rId17"/>
    <p:sldId id="276" r:id="rId18"/>
    <p:sldId id="274" r:id="rId19"/>
    <p:sldId id="282" r:id="rId20"/>
  </p:sldIdLst>
  <p:sldSz cx="12192000" cy="6858000"/>
  <p:notesSz cx="6858000" cy="9144000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107FAB-272E-460B-BDC3-4FF7A8E66A97}" v="130" dt="2025-04-30T16:13:09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–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44" autoAdjust="0"/>
    <p:restoredTop sz="94660"/>
  </p:normalViewPr>
  <p:slideViewPr>
    <p:cSldViewPr snapToGrid="0">
      <p:cViewPr>
        <p:scale>
          <a:sx n="88" d="100"/>
          <a:sy n="88" d="100"/>
        </p:scale>
        <p:origin x="869" y="120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6B072F-86E1-422A-9E3D-E7618BFDF8BF}" type="doc">
      <dgm:prSet loTypeId="urn:microsoft.com/office/officeart/2016/7/layout/VerticalSolidActionList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151720E2-2799-491F-A304-B0376F649F3F}">
      <dgm:prSet/>
      <dgm:spPr/>
      <dgm:t>
        <a:bodyPr/>
        <a:lstStyle/>
        <a:p>
          <a:r>
            <a:rPr lang="en-GB" b="1"/>
            <a:t>SUV Percentiles:</a:t>
          </a:r>
          <a:endParaRPr lang="en-US"/>
        </a:p>
      </dgm:t>
    </dgm:pt>
    <dgm:pt modelId="{91A19EF9-D047-44E4-B6A2-DACDEE52C811}" type="parTrans" cxnId="{5F3FC18F-8D7E-40AA-ACB8-13098F55176F}">
      <dgm:prSet/>
      <dgm:spPr/>
      <dgm:t>
        <a:bodyPr/>
        <a:lstStyle/>
        <a:p>
          <a:endParaRPr lang="en-US"/>
        </a:p>
      </dgm:t>
    </dgm:pt>
    <dgm:pt modelId="{79B6E669-3100-4DE7-B6B5-686F41B220E6}" type="sibTrans" cxnId="{5F3FC18F-8D7E-40AA-ACB8-13098F55176F}">
      <dgm:prSet/>
      <dgm:spPr/>
      <dgm:t>
        <a:bodyPr/>
        <a:lstStyle/>
        <a:p>
          <a:endParaRPr lang="en-US"/>
        </a:p>
      </dgm:t>
    </dgm:pt>
    <dgm:pt modelId="{AE7ED99C-5565-4AE1-9EAB-C061804A477D}">
      <dgm:prSet/>
      <dgm:spPr/>
      <dgm:t>
        <a:bodyPr/>
        <a:lstStyle/>
        <a:p>
          <a:r>
            <a:rPr lang="en-GB"/>
            <a:t>For each patient and organ, we computed percentiles (e.g., 94th) of SUV values.</a:t>
          </a:r>
          <a:endParaRPr lang="en-US"/>
        </a:p>
      </dgm:t>
    </dgm:pt>
    <dgm:pt modelId="{A2D612C6-DFB0-46F1-A9CD-AB973EABBF77}" type="parTrans" cxnId="{DE0AB6F6-202A-4652-ABC5-73F7EF0BE098}">
      <dgm:prSet/>
      <dgm:spPr/>
      <dgm:t>
        <a:bodyPr/>
        <a:lstStyle/>
        <a:p>
          <a:endParaRPr lang="en-US"/>
        </a:p>
      </dgm:t>
    </dgm:pt>
    <dgm:pt modelId="{2CB5285B-E8A1-4DC9-8092-884D5ECEDDC4}" type="sibTrans" cxnId="{DE0AB6F6-202A-4652-ABC5-73F7EF0BE098}">
      <dgm:prSet/>
      <dgm:spPr/>
      <dgm:t>
        <a:bodyPr/>
        <a:lstStyle/>
        <a:p>
          <a:endParaRPr lang="en-US"/>
        </a:p>
      </dgm:t>
    </dgm:pt>
    <dgm:pt modelId="{148668A0-C502-46B2-93FC-E1F66C34F6A5}">
      <dgm:prSet/>
      <dgm:spPr/>
      <dgm:t>
        <a:bodyPr/>
        <a:lstStyle/>
        <a:p>
          <a:r>
            <a:rPr lang="en-GB"/>
            <a:t>These values form the predictor X.</a:t>
          </a:r>
          <a:endParaRPr lang="en-US"/>
        </a:p>
      </dgm:t>
    </dgm:pt>
    <dgm:pt modelId="{EB3C73AB-5E71-41BA-B2FF-A4D76CCD0F97}" type="parTrans" cxnId="{1981F14E-8285-4344-9DB7-22F5B8460972}">
      <dgm:prSet/>
      <dgm:spPr/>
      <dgm:t>
        <a:bodyPr/>
        <a:lstStyle/>
        <a:p>
          <a:endParaRPr lang="en-US"/>
        </a:p>
      </dgm:t>
    </dgm:pt>
    <dgm:pt modelId="{604ED743-6FC1-4FD7-B5D2-6EDDBA64EDD4}" type="sibTrans" cxnId="{1981F14E-8285-4344-9DB7-22F5B8460972}">
      <dgm:prSet/>
      <dgm:spPr/>
      <dgm:t>
        <a:bodyPr/>
        <a:lstStyle/>
        <a:p>
          <a:endParaRPr lang="en-US"/>
        </a:p>
      </dgm:t>
    </dgm:pt>
    <dgm:pt modelId="{D2A579A6-4903-4035-9BE9-011598D848AA}">
      <dgm:prSet/>
      <dgm:spPr/>
      <dgm:t>
        <a:bodyPr/>
        <a:lstStyle/>
        <a:p>
          <a:r>
            <a:rPr lang="en-GB" b="1"/>
            <a:t>Distribution Characteristics:</a:t>
          </a:r>
          <a:endParaRPr lang="en-US"/>
        </a:p>
      </dgm:t>
    </dgm:pt>
    <dgm:pt modelId="{BA1490B8-22D7-4B14-A51F-E7D67C27B7F0}" type="parTrans" cxnId="{7D6D16BB-6423-4863-9A50-3CC2BC881531}">
      <dgm:prSet/>
      <dgm:spPr/>
      <dgm:t>
        <a:bodyPr/>
        <a:lstStyle/>
        <a:p>
          <a:endParaRPr lang="en-US"/>
        </a:p>
      </dgm:t>
    </dgm:pt>
    <dgm:pt modelId="{72C869F2-4711-459D-A06A-59501E178DA0}" type="sibTrans" cxnId="{7D6D16BB-6423-4863-9A50-3CC2BC881531}">
      <dgm:prSet/>
      <dgm:spPr/>
      <dgm:t>
        <a:bodyPr/>
        <a:lstStyle/>
        <a:p>
          <a:endParaRPr lang="en-US"/>
        </a:p>
      </dgm:t>
    </dgm:pt>
    <dgm:pt modelId="{2D15DC07-CEAD-4CA1-91CA-345F364FE8BD}">
      <dgm:prSet/>
      <dgm:spPr/>
      <dgm:t>
        <a:bodyPr/>
        <a:lstStyle/>
        <a:p>
          <a:r>
            <a:rPr lang="en-GB" dirty="0"/>
            <a:t>The SUV values were </a:t>
          </a:r>
          <a:r>
            <a:rPr lang="en-GB" b="1" dirty="0"/>
            <a:t>not normally distributed</a:t>
          </a:r>
          <a:r>
            <a:rPr lang="en-GB" dirty="0"/>
            <a:t> (often skewed).</a:t>
          </a:r>
          <a:endParaRPr lang="en-US" dirty="0"/>
        </a:p>
      </dgm:t>
    </dgm:pt>
    <dgm:pt modelId="{2902060F-9225-47A2-AEED-4D72155F5CDF}" type="parTrans" cxnId="{5AB6552F-305F-460B-86A3-46814E8C6479}">
      <dgm:prSet/>
      <dgm:spPr/>
      <dgm:t>
        <a:bodyPr/>
        <a:lstStyle/>
        <a:p>
          <a:endParaRPr lang="en-US"/>
        </a:p>
      </dgm:t>
    </dgm:pt>
    <dgm:pt modelId="{C091EDBB-D63C-49EA-B007-75A080FCD869}" type="sibTrans" cxnId="{5AB6552F-305F-460B-86A3-46814E8C6479}">
      <dgm:prSet/>
      <dgm:spPr/>
      <dgm:t>
        <a:bodyPr/>
        <a:lstStyle/>
        <a:p>
          <a:endParaRPr lang="en-US"/>
        </a:p>
      </dgm:t>
    </dgm:pt>
    <dgm:pt modelId="{7EC6D6F5-DCCB-429E-945F-7F2BF44A7A9E}">
      <dgm:prSet/>
      <dgm:spPr/>
      <dgm:t>
        <a:bodyPr/>
        <a:lstStyle/>
        <a:p>
          <a:r>
            <a:rPr lang="en-GB" dirty="0"/>
            <a:t>This non-normality challenges the assumptions of parametric CI methods like the delta method.</a:t>
          </a:r>
          <a:endParaRPr lang="en-US" dirty="0"/>
        </a:p>
      </dgm:t>
    </dgm:pt>
    <dgm:pt modelId="{19655B4E-B2F4-423E-A931-E47E40FAD7A5}" type="parTrans" cxnId="{EAB9A42A-2198-4304-ACFB-C1D9B8959508}">
      <dgm:prSet/>
      <dgm:spPr/>
      <dgm:t>
        <a:bodyPr/>
        <a:lstStyle/>
        <a:p>
          <a:endParaRPr lang="en-US"/>
        </a:p>
      </dgm:t>
    </dgm:pt>
    <dgm:pt modelId="{FE33B607-6212-4DF4-BFAC-C25B2F5D0F47}" type="sibTrans" cxnId="{EAB9A42A-2198-4304-ACFB-C1D9B8959508}">
      <dgm:prSet/>
      <dgm:spPr/>
      <dgm:t>
        <a:bodyPr/>
        <a:lstStyle/>
        <a:p>
          <a:endParaRPr lang="en-US"/>
        </a:p>
      </dgm:t>
    </dgm:pt>
    <dgm:pt modelId="{F109F205-5787-4EAE-8D33-ECE5576125DE}">
      <dgm:prSet/>
      <dgm:spPr/>
      <dgm:t>
        <a:bodyPr/>
        <a:lstStyle/>
        <a:p>
          <a:r>
            <a:rPr lang="en-GB" b="1"/>
            <a:t>Probability Density Function (PDF) &amp; Cumulative Distribution Function (CDF):</a:t>
          </a:r>
          <a:endParaRPr lang="en-US"/>
        </a:p>
      </dgm:t>
    </dgm:pt>
    <dgm:pt modelId="{357E11BC-C5D8-4D93-B509-60A9D60EBE4A}" type="parTrans" cxnId="{D1DEB22D-708A-408B-A18A-7CCCB4ABD95E}">
      <dgm:prSet/>
      <dgm:spPr/>
      <dgm:t>
        <a:bodyPr/>
        <a:lstStyle/>
        <a:p>
          <a:endParaRPr lang="en-US"/>
        </a:p>
      </dgm:t>
    </dgm:pt>
    <dgm:pt modelId="{911406DB-FAA8-4BA0-8707-AA884851D236}" type="sibTrans" cxnId="{D1DEB22D-708A-408B-A18A-7CCCB4ABD95E}">
      <dgm:prSet/>
      <dgm:spPr/>
      <dgm:t>
        <a:bodyPr/>
        <a:lstStyle/>
        <a:p>
          <a:endParaRPr lang="en-US"/>
        </a:p>
      </dgm:t>
    </dgm:pt>
    <dgm:pt modelId="{1F1AF846-B438-41C9-8B89-DEE1D2E1B7E0}">
      <dgm:prSet/>
      <dgm:spPr/>
      <dgm:t>
        <a:bodyPr/>
        <a:lstStyle/>
        <a:p>
          <a:r>
            <a:rPr lang="en-GB" b="1"/>
            <a:t>PDF</a:t>
          </a:r>
          <a:r>
            <a:rPr lang="en-GB"/>
            <a:t>: Shows the likelihood of a given SUV value.</a:t>
          </a:r>
          <a:endParaRPr lang="en-US"/>
        </a:p>
      </dgm:t>
    </dgm:pt>
    <dgm:pt modelId="{5E84E5D7-1E06-46BA-BAA5-F81B9DF23464}" type="parTrans" cxnId="{20BDB008-8FE8-4114-A754-CC69D1FE1371}">
      <dgm:prSet/>
      <dgm:spPr/>
      <dgm:t>
        <a:bodyPr/>
        <a:lstStyle/>
        <a:p>
          <a:endParaRPr lang="en-US"/>
        </a:p>
      </dgm:t>
    </dgm:pt>
    <dgm:pt modelId="{2C830DE6-0BAD-44F9-BE20-C28E8CBEA648}" type="sibTrans" cxnId="{20BDB008-8FE8-4114-A754-CC69D1FE1371}">
      <dgm:prSet/>
      <dgm:spPr/>
      <dgm:t>
        <a:bodyPr/>
        <a:lstStyle/>
        <a:p>
          <a:endParaRPr lang="en-US"/>
        </a:p>
      </dgm:t>
    </dgm:pt>
    <dgm:pt modelId="{0BC3AA64-1DD0-433C-AD27-719ACB93F3D0}">
      <dgm:prSet/>
      <dgm:spPr/>
      <dgm:t>
        <a:bodyPr/>
        <a:lstStyle/>
        <a:p>
          <a:r>
            <a:rPr lang="en-GB" b="1"/>
            <a:t>CDF</a:t>
          </a:r>
          <a:r>
            <a:rPr lang="en-GB"/>
            <a:t>: Shows the probability that SUV is less than or equal to a given value — used to understand thresholds for AE risk.</a:t>
          </a:r>
          <a:endParaRPr lang="en-US"/>
        </a:p>
      </dgm:t>
    </dgm:pt>
    <dgm:pt modelId="{87F31F22-755B-4D6D-B90E-3D6774506C57}" type="parTrans" cxnId="{9B0FFE9D-E7DC-4064-BA2F-F5EF7D6D516A}">
      <dgm:prSet/>
      <dgm:spPr/>
      <dgm:t>
        <a:bodyPr/>
        <a:lstStyle/>
        <a:p>
          <a:endParaRPr lang="en-US"/>
        </a:p>
      </dgm:t>
    </dgm:pt>
    <dgm:pt modelId="{F327DFEA-44B5-4695-AA98-97CC1D9ABC13}" type="sibTrans" cxnId="{9B0FFE9D-E7DC-4064-BA2F-F5EF7D6D516A}">
      <dgm:prSet/>
      <dgm:spPr/>
      <dgm:t>
        <a:bodyPr/>
        <a:lstStyle/>
        <a:p>
          <a:endParaRPr lang="en-US"/>
        </a:p>
      </dgm:t>
    </dgm:pt>
    <dgm:pt modelId="{AE53B27D-AFB8-4534-86D9-7C2B0FD67D8F}" type="pres">
      <dgm:prSet presAssocID="{336B072F-86E1-422A-9E3D-E7618BFDF8BF}" presName="Name0" presStyleCnt="0">
        <dgm:presLayoutVars>
          <dgm:dir/>
          <dgm:animLvl val="lvl"/>
          <dgm:resizeHandles val="exact"/>
        </dgm:presLayoutVars>
      </dgm:prSet>
      <dgm:spPr/>
    </dgm:pt>
    <dgm:pt modelId="{AE0363F8-CA68-47D9-AE5C-318911126D5F}" type="pres">
      <dgm:prSet presAssocID="{151720E2-2799-491F-A304-B0376F649F3F}" presName="linNode" presStyleCnt="0"/>
      <dgm:spPr/>
    </dgm:pt>
    <dgm:pt modelId="{8E55BD3C-A4B7-46CD-B751-8F134CC6EA85}" type="pres">
      <dgm:prSet presAssocID="{151720E2-2799-491F-A304-B0376F649F3F}" presName="parentText" presStyleLbl="alignNode1" presStyleIdx="0" presStyleCnt="3">
        <dgm:presLayoutVars>
          <dgm:chMax val="1"/>
          <dgm:bulletEnabled/>
        </dgm:presLayoutVars>
      </dgm:prSet>
      <dgm:spPr/>
    </dgm:pt>
    <dgm:pt modelId="{5EBB85FA-9F6E-4C71-8F37-8C2CDC33095E}" type="pres">
      <dgm:prSet presAssocID="{151720E2-2799-491F-A304-B0376F649F3F}" presName="descendantText" presStyleLbl="alignAccFollowNode1" presStyleIdx="0" presStyleCnt="3">
        <dgm:presLayoutVars>
          <dgm:bulletEnabled/>
        </dgm:presLayoutVars>
      </dgm:prSet>
      <dgm:spPr/>
    </dgm:pt>
    <dgm:pt modelId="{20BBAC08-1197-4C05-8582-5F1570B65EC6}" type="pres">
      <dgm:prSet presAssocID="{79B6E669-3100-4DE7-B6B5-686F41B220E6}" presName="sp" presStyleCnt="0"/>
      <dgm:spPr/>
    </dgm:pt>
    <dgm:pt modelId="{30420A90-656E-47A2-9394-892546B70BF0}" type="pres">
      <dgm:prSet presAssocID="{D2A579A6-4903-4035-9BE9-011598D848AA}" presName="linNode" presStyleCnt="0"/>
      <dgm:spPr/>
    </dgm:pt>
    <dgm:pt modelId="{CA1B385A-4ECD-4C0C-9320-1851A238DEF1}" type="pres">
      <dgm:prSet presAssocID="{D2A579A6-4903-4035-9BE9-011598D848AA}" presName="parentText" presStyleLbl="alignNode1" presStyleIdx="1" presStyleCnt="3">
        <dgm:presLayoutVars>
          <dgm:chMax val="1"/>
          <dgm:bulletEnabled/>
        </dgm:presLayoutVars>
      </dgm:prSet>
      <dgm:spPr/>
    </dgm:pt>
    <dgm:pt modelId="{474F8CA1-FA36-401F-858B-EC3084B886A7}" type="pres">
      <dgm:prSet presAssocID="{D2A579A6-4903-4035-9BE9-011598D848AA}" presName="descendantText" presStyleLbl="alignAccFollowNode1" presStyleIdx="1" presStyleCnt="3">
        <dgm:presLayoutVars>
          <dgm:bulletEnabled/>
        </dgm:presLayoutVars>
      </dgm:prSet>
      <dgm:spPr/>
    </dgm:pt>
    <dgm:pt modelId="{6EF2A0BE-6934-4AEE-9093-A56C1FE38B5B}" type="pres">
      <dgm:prSet presAssocID="{72C869F2-4711-459D-A06A-59501E178DA0}" presName="sp" presStyleCnt="0"/>
      <dgm:spPr/>
    </dgm:pt>
    <dgm:pt modelId="{E23FC3D7-99A3-43C4-83A1-A52CB530463A}" type="pres">
      <dgm:prSet presAssocID="{F109F205-5787-4EAE-8D33-ECE5576125DE}" presName="linNode" presStyleCnt="0"/>
      <dgm:spPr/>
    </dgm:pt>
    <dgm:pt modelId="{3CC4FFA9-B92E-4522-8576-A5C0CF219110}" type="pres">
      <dgm:prSet presAssocID="{F109F205-5787-4EAE-8D33-ECE5576125DE}" presName="parentText" presStyleLbl="alignNode1" presStyleIdx="2" presStyleCnt="3">
        <dgm:presLayoutVars>
          <dgm:chMax val="1"/>
          <dgm:bulletEnabled/>
        </dgm:presLayoutVars>
      </dgm:prSet>
      <dgm:spPr/>
    </dgm:pt>
    <dgm:pt modelId="{0F89B1AF-12BD-4E75-A95A-A2556C3B049E}" type="pres">
      <dgm:prSet presAssocID="{F109F205-5787-4EAE-8D33-ECE5576125DE}" presName="descendantText" presStyleLbl="alignAccFollowNode1" presStyleIdx="2" presStyleCnt="3">
        <dgm:presLayoutVars>
          <dgm:bulletEnabled/>
        </dgm:presLayoutVars>
      </dgm:prSet>
      <dgm:spPr/>
    </dgm:pt>
  </dgm:ptLst>
  <dgm:cxnLst>
    <dgm:cxn modelId="{20BDB008-8FE8-4114-A754-CC69D1FE1371}" srcId="{F109F205-5787-4EAE-8D33-ECE5576125DE}" destId="{1F1AF846-B438-41C9-8B89-DEE1D2E1B7E0}" srcOrd="0" destOrd="0" parTransId="{5E84E5D7-1E06-46BA-BAA5-F81B9DF23464}" sibTransId="{2C830DE6-0BAD-44F9-BE20-C28E8CBEA648}"/>
    <dgm:cxn modelId="{EAB9A42A-2198-4304-ACFB-C1D9B8959508}" srcId="{D2A579A6-4903-4035-9BE9-011598D848AA}" destId="{7EC6D6F5-DCCB-429E-945F-7F2BF44A7A9E}" srcOrd="1" destOrd="0" parTransId="{19655B4E-B2F4-423E-A931-E47E40FAD7A5}" sibTransId="{FE33B607-6212-4DF4-BFAC-C25B2F5D0F47}"/>
    <dgm:cxn modelId="{D1DEB22D-708A-408B-A18A-7CCCB4ABD95E}" srcId="{336B072F-86E1-422A-9E3D-E7618BFDF8BF}" destId="{F109F205-5787-4EAE-8D33-ECE5576125DE}" srcOrd="2" destOrd="0" parTransId="{357E11BC-C5D8-4D93-B509-60A9D60EBE4A}" sibTransId="{911406DB-FAA8-4BA0-8707-AA884851D236}"/>
    <dgm:cxn modelId="{5AB6552F-305F-460B-86A3-46814E8C6479}" srcId="{D2A579A6-4903-4035-9BE9-011598D848AA}" destId="{2D15DC07-CEAD-4CA1-91CA-345F364FE8BD}" srcOrd="0" destOrd="0" parTransId="{2902060F-9225-47A2-AEED-4D72155F5CDF}" sibTransId="{C091EDBB-D63C-49EA-B007-75A080FCD869}"/>
    <dgm:cxn modelId="{C8AF103E-B6E5-464C-A63F-9C7262110277}" type="presOf" srcId="{148668A0-C502-46B2-93FC-E1F66C34F6A5}" destId="{5EBB85FA-9F6E-4C71-8F37-8C2CDC33095E}" srcOrd="0" destOrd="1" presId="urn:microsoft.com/office/officeart/2016/7/layout/VerticalSolidActionList"/>
    <dgm:cxn modelId="{65FBAB43-DAEE-46B3-B35C-320447DAC7CB}" type="presOf" srcId="{151720E2-2799-491F-A304-B0376F649F3F}" destId="{8E55BD3C-A4B7-46CD-B751-8F134CC6EA85}" srcOrd="0" destOrd="0" presId="urn:microsoft.com/office/officeart/2016/7/layout/VerticalSolidActionList"/>
    <dgm:cxn modelId="{93A3ED4E-5743-43C8-87B3-7502BC775C33}" type="presOf" srcId="{D2A579A6-4903-4035-9BE9-011598D848AA}" destId="{CA1B385A-4ECD-4C0C-9320-1851A238DEF1}" srcOrd="0" destOrd="0" presId="urn:microsoft.com/office/officeart/2016/7/layout/VerticalSolidActionList"/>
    <dgm:cxn modelId="{1981F14E-8285-4344-9DB7-22F5B8460972}" srcId="{151720E2-2799-491F-A304-B0376F649F3F}" destId="{148668A0-C502-46B2-93FC-E1F66C34F6A5}" srcOrd="1" destOrd="0" parTransId="{EB3C73AB-5E71-41BA-B2FF-A4D76CCD0F97}" sibTransId="{604ED743-6FC1-4FD7-B5D2-6EDDBA64EDD4}"/>
    <dgm:cxn modelId="{C73DE04F-DE52-4579-A25E-7C2B62BC676D}" type="presOf" srcId="{1F1AF846-B438-41C9-8B89-DEE1D2E1B7E0}" destId="{0F89B1AF-12BD-4E75-A95A-A2556C3B049E}" srcOrd="0" destOrd="0" presId="urn:microsoft.com/office/officeart/2016/7/layout/VerticalSolidActionList"/>
    <dgm:cxn modelId="{86538652-624D-4095-9958-0DC37A4C8E6C}" type="presOf" srcId="{F109F205-5787-4EAE-8D33-ECE5576125DE}" destId="{3CC4FFA9-B92E-4522-8576-A5C0CF219110}" srcOrd="0" destOrd="0" presId="urn:microsoft.com/office/officeart/2016/7/layout/VerticalSolidActionList"/>
    <dgm:cxn modelId="{11C36154-2A8D-4148-AD5A-9976A123AD10}" type="presOf" srcId="{336B072F-86E1-422A-9E3D-E7618BFDF8BF}" destId="{AE53B27D-AFB8-4534-86D9-7C2B0FD67D8F}" srcOrd="0" destOrd="0" presId="urn:microsoft.com/office/officeart/2016/7/layout/VerticalSolidActionList"/>
    <dgm:cxn modelId="{5F3FC18F-8D7E-40AA-ACB8-13098F55176F}" srcId="{336B072F-86E1-422A-9E3D-E7618BFDF8BF}" destId="{151720E2-2799-491F-A304-B0376F649F3F}" srcOrd="0" destOrd="0" parTransId="{91A19EF9-D047-44E4-B6A2-DACDEE52C811}" sibTransId="{79B6E669-3100-4DE7-B6B5-686F41B220E6}"/>
    <dgm:cxn modelId="{0036F693-7317-42C3-8E9A-93EB98BD9546}" type="presOf" srcId="{0BC3AA64-1DD0-433C-AD27-719ACB93F3D0}" destId="{0F89B1AF-12BD-4E75-A95A-A2556C3B049E}" srcOrd="0" destOrd="1" presId="urn:microsoft.com/office/officeart/2016/7/layout/VerticalSolidActionList"/>
    <dgm:cxn modelId="{762D539B-F468-494B-A77B-8055C8B166E2}" type="presOf" srcId="{7EC6D6F5-DCCB-429E-945F-7F2BF44A7A9E}" destId="{474F8CA1-FA36-401F-858B-EC3084B886A7}" srcOrd="0" destOrd="1" presId="urn:microsoft.com/office/officeart/2016/7/layout/VerticalSolidActionList"/>
    <dgm:cxn modelId="{9B0FFE9D-E7DC-4064-BA2F-F5EF7D6D516A}" srcId="{F109F205-5787-4EAE-8D33-ECE5576125DE}" destId="{0BC3AA64-1DD0-433C-AD27-719ACB93F3D0}" srcOrd="1" destOrd="0" parTransId="{87F31F22-755B-4D6D-B90E-3D6774506C57}" sibTransId="{F327DFEA-44B5-4695-AA98-97CC1D9ABC13}"/>
    <dgm:cxn modelId="{7D6D16BB-6423-4863-9A50-3CC2BC881531}" srcId="{336B072F-86E1-422A-9E3D-E7618BFDF8BF}" destId="{D2A579A6-4903-4035-9BE9-011598D848AA}" srcOrd="1" destOrd="0" parTransId="{BA1490B8-22D7-4B14-A51F-E7D67C27B7F0}" sibTransId="{72C869F2-4711-459D-A06A-59501E178DA0}"/>
    <dgm:cxn modelId="{7B4D32D4-2FDB-4287-8269-3C8B590AB894}" type="presOf" srcId="{2D15DC07-CEAD-4CA1-91CA-345F364FE8BD}" destId="{474F8CA1-FA36-401F-858B-EC3084B886A7}" srcOrd="0" destOrd="0" presId="urn:microsoft.com/office/officeart/2016/7/layout/VerticalSolidActionList"/>
    <dgm:cxn modelId="{B8B85BEA-2554-4BBE-B1C3-53E231ACBFCB}" type="presOf" srcId="{AE7ED99C-5565-4AE1-9EAB-C061804A477D}" destId="{5EBB85FA-9F6E-4C71-8F37-8C2CDC33095E}" srcOrd="0" destOrd="0" presId="urn:microsoft.com/office/officeart/2016/7/layout/VerticalSolidActionList"/>
    <dgm:cxn modelId="{DE0AB6F6-202A-4652-ABC5-73F7EF0BE098}" srcId="{151720E2-2799-491F-A304-B0376F649F3F}" destId="{AE7ED99C-5565-4AE1-9EAB-C061804A477D}" srcOrd="0" destOrd="0" parTransId="{A2D612C6-DFB0-46F1-A9CD-AB973EABBF77}" sibTransId="{2CB5285B-E8A1-4DC9-8092-884D5ECEDDC4}"/>
    <dgm:cxn modelId="{7F013DDD-D0BC-4F0F-9544-FD330A888CBD}" type="presParOf" srcId="{AE53B27D-AFB8-4534-86D9-7C2B0FD67D8F}" destId="{AE0363F8-CA68-47D9-AE5C-318911126D5F}" srcOrd="0" destOrd="0" presId="urn:microsoft.com/office/officeart/2016/7/layout/VerticalSolidActionList"/>
    <dgm:cxn modelId="{803FB5AE-0E47-445A-8007-3A5EBD134729}" type="presParOf" srcId="{AE0363F8-CA68-47D9-AE5C-318911126D5F}" destId="{8E55BD3C-A4B7-46CD-B751-8F134CC6EA85}" srcOrd="0" destOrd="0" presId="urn:microsoft.com/office/officeart/2016/7/layout/VerticalSolidActionList"/>
    <dgm:cxn modelId="{7F526BF3-10AC-4F04-9C06-B9565822DD0A}" type="presParOf" srcId="{AE0363F8-CA68-47D9-AE5C-318911126D5F}" destId="{5EBB85FA-9F6E-4C71-8F37-8C2CDC33095E}" srcOrd="1" destOrd="0" presId="urn:microsoft.com/office/officeart/2016/7/layout/VerticalSolidActionList"/>
    <dgm:cxn modelId="{3D90B86B-ADF7-4B49-8F98-7DA9F8F2C518}" type="presParOf" srcId="{AE53B27D-AFB8-4534-86D9-7C2B0FD67D8F}" destId="{20BBAC08-1197-4C05-8582-5F1570B65EC6}" srcOrd="1" destOrd="0" presId="urn:microsoft.com/office/officeart/2016/7/layout/VerticalSolidActionList"/>
    <dgm:cxn modelId="{D1734896-65A4-44D6-BFCF-466FB1F64DD7}" type="presParOf" srcId="{AE53B27D-AFB8-4534-86D9-7C2B0FD67D8F}" destId="{30420A90-656E-47A2-9394-892546B70BF0}" srcOrd="2" destOrd="0" presId="urn:microsoft.com/office/officeart/2016/7/layout/VerticalSolidActionList"/>
    <dgm:cxn modelId="{FD65F977-20FE-4959-AE48-D03E87361C44}" type="presParOf" srcId="{30420A90-656E-47A2-9394-892546B70BF0}" destId="{CA1B385A-4ECD-4C0C-9320-1851A238DEF1}" srcOrd="0" destOrd="0" presId="urn:microsoft.com/office/officeart/2016/7/layout/VerticalSolidActionList"/>
    <dgm:cxn modelId="{7377AAEA-8C0C-4F26-8EF9-7B77EE380DCB}" type="presParOf" srcId="{30420A90-656E-47A2-9394-892546B70BF0}" destId="{474F8CA1-FA36-401F-858B-EC3084B886A7}" srcOrd="1" destOrd="0" presId="urn:microsoft.com/office/officeart/2016/7/layout/VerticalSolidActionList"/>
    <dgm:cxn modelId="{76303E1F-1BA2-4A44-A7F7-A91AEF3335A2}" type="presParOf" srcId="{AE53B27D-AFB8-4534-86D9-7C2B0FD67D8F}" destId="{6EF2A0BE-6934-4AEE-9093-A56C1FE38B5B}" srcOrd="3" destOrd="0" presId="urn:microsoft.com/office/officeart/2016/7/layout/VerticalSolidActionList"/>
    <dgm:cxn modelId="{0BE5FE65-CCC0-4B9F-89A4-C98947BC185C}" type="presParOf" srcId="{AE53B27D-AFB8-4534-86D9-7C2B0FD67D8F}" destId="{E23FC3D7-99A3-43C4-83A1-A52CB530463A}" srcOrd="4" destOrd="0" presId="urn:microsoft.com/office/officeart/2016/7/layout/VerticalSolidActionList"/>
    <dgm:cxn modelId="{18FE4A5A-0F38-4CCE-BB1B-CC2A152D292F}" type="presParOf" srcId="{E23FC3D7-99A3-43C4-83A1-A52CB530463A}" destId="{3CC4FFA9-B92E-4522-8576-A5C0CF219110}" srcOrd="0" destOrd="0" presId="urn:microsoft.com/office/officeart/2016/7/layout/VerticalSolidActionList"/>
    <dgm:cxn modelId="{1FBFA220-7A9C-4E8C-B2BE-3A1A7033AA3C}" type="presParOf" srcId="{E23FC3D7-99A3-43C4-83A1-A52CB530463A}" destId="{0F89B1AF-12BD-4E75-A95A-A2556C3B049E}" srcOrd="1" destOrd="0" presId="urn:microsoft.com/office/officeart/2016/7/layout/VerticalSolidAc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C043A4-53C7-42FD-8D31-BA72EE6F6E2F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9AA5452-44A6-4B47-9BD8-F9B5ECA649A6}">
      <dgm:prSet/>
      <dgm:spPr/>
      <dgm:t>
        <a:bodyPr/>
        <a:lstStyle/>
        <a:p>
          <a:r>
            <a:rPr lang="en-SI" b="0" i="0" baseline="0" dirty="0"/>
            <a:t>Typically used with packages like </a:t>
          </a:r>
          <a:r>
            <a:rPr lang="en-SI" b="0" i="0" baseline="0" dirty="0" err="1"/>
            <a:t>statsmodels</a:t>
          </a:r>
          <a:r>
            <a:rPr lang="en-SI" b="0" i="0" baseline="0" dirty="0"/>
            <a:t>. </a:t>
          </a:r>
          <a:endParaRPr lang="en-US" dirty="0"/>
        </a:p>
      </dgm:t>
    </dgm:pt>
    <dgm:pt modelId="{6B441142-312B-4E14-B236-7618C43236BE}" type="parTrans" cxnId="{5BD4D989-ABE9-4CF6-9D1F-492887AEF987}">
      <dgm:prSet/>
      <dgm:spPr/>
      <dgm:t>
        <a:bodyPr/>
        <a:lstStyle/>
        <a:p>
          <a:endParaRPr lang="en-US"/>
        </a:p>
      </dgm:t>
    </dgm:pt>
    <dgm:pt modelId="{6270C411-E71A-4568-9374-2E697AE8EBAE}" type="sibTrans" cxnId="{5BD4D989-ABE9-4CF6-9D1F-492887AEF987}">
      <dgm:prSet/>
      <dgm:spPr/>
      <dgm:t>
        <a:bodyPr/>
        <a:lstStyle/>
        <a:p>
          <a:endParaRPr lang="en-US"/>
        </a:p>
      </dgm:t>
    </dgm:pt>
    <dgm:pt modelId="{4AB49205-4B2E-4B25-A5DA-CC0700C47E7B}">
      <dgm:prSet/>
      <dgm:spPr/>
      <dgm:t>
        <a:bodyPr/>
        <a:lstStyle/>
        <a:p>
          <a:r>
            <a:rPr lang="en-SI" b="1" i="0" baseline="0" dirty="0"/>
            <a:t>Fit a model</a:t>
          </a:r>
          <a:r>
            <a:rPr lang="en-SI" b="0" i="0" baseline="0" dirty="0"/>
            <a:t> (e.g., logistic regression using </a:t>
          </a:r>
          <a:r>
            <a:rPr lang="en-SI" b="0" i="0" baseline="0" dirty="0" err="1"/>
            <a:t>statsmodels.api.Logit</a:t>
          </a:r>
          <a:r>
            <a:rPr lang="en-SI" b="0" i="0" baseline="0" dirty="0"/>
            <a:t>).</a:t>
          </a:r>
          <a:endParaRPr lang="en-US" dirty="0"/>
        </a:p>
      </dgm:t>
    </dgm:pt>
    <dgm:pt modelId="{F2EBAC8B-E6E9-4067-93B7-3B89F832C4A6}" type="parTrans" cxnId="{8DAF7961-65F0-49F6-824E-812CCB1888DE}">
      <dgm:prSet/>
      <dgm:spPr/>
      <dgm:t>
        <a:bodyPr/>
        <a:lstStyle/>
        <a:p>
          <a:endParaRPr lang="en-US"/>
        </a:p>
      </dgm:t>
    </dgm:pt>
    <dgm:pt modelId="{43968757-3A95-4C59-8C3F-A7FA2873E09A}" type="sibTrans" cxnId="{8DAF7961-65F0-49F6-824E-812CCB1888DE}">
      <dgm:prSet/>
      <dgm:spPr/>
      <dgm:t>
        <a:bodyPr/>
        <a:lstStyle/>
        <a:p>
          <a:endParaRPr lang="en-US"/>
        </a:p>
      </dgm:t>
    </dgm:pt>
    <dgm:pt modelId="{FB605A68-50D4-43FA-8B43-1B92E6E7105E}">
      <dgm:prSet/>
      <dgm:spPr/>
      <dgm:t>
        <a:bodyPr/>
        <a:lstStyle/>
        <a:p>
          <a:r>
            <a:rPr lang="en-SI" b="1" i="0" baseline="0" dirty="0"/>
            <a:t>Get predictions</a:t>
          </a:r>
          <a:r>
            <a:rPr lang="en-SI" b="0" i="0" baseline="0" dirty="0"/>
            <a:t> and compute the </a:t>
          </a:r>
          <a:r>
            <a:rPr lang="en-SI" b="1" i="0" baseline="0" dirty="0"/>
            <a:t>gradient (Jacobian)</a:t>
          </a:r>
          <a:r>
            <a:rPr lang="en-SI" b="0" i="0" baseline="0" dirty="0"/>
            <a:t> of the prediction function.</a:t>
          </a:r>
          <a:endParaRPr lang="en-US" dirty="0"/>
        </a:p>
      </dgm:t>
    </dgm:pt>
    <dgm:pt modelId="{414845CE-19A2-480A-BBCA-8A1FC5D95987}" type="parTrans" cxnId="{8E9CA9E0-920E-462E-A8F6-C3224E69AE13}">
      <dgm:prSet/>
      <dgm:spPr/>
      <dgm:t>
        <a:bodyPr/>
        <a:lstStyle/>
        <a:p>
          <a:endParaRPr lang="en-US"/>
        </a:p>
      </dgm:t>
    </dgm:pt>
    <dgm:pt modelId="{D2AB5ED8-EF3E-4F18-A84F-47BE4DB28FF8}" type="sibTrans" cxnId="{8E9CA9E0-920E-462E-A8F6-C3224E69AE13}">
      <dgm:prSet/>
      <dgm:spPr/>
      <dgm:t>
        <a:bodyPr/>
        <a:lstStyle/>
        <a:p>
          <a:endParaRPr lang="en-US"/>
        </a:p>
      </dgm:t>
    </dgm:pt>
    <dgm:pt modelId="{2480AC2B-9BE8-4225-9F66-57D2E3B8CD37}">
      <dgm:prSet/>
      <dgm:spPr/>
      <dgm:t>
        <a:bodyPr/>
        <a:lstStyle/>
        <a:p>
          <a:r>
            <a:rPr lang="en-SI" b="1" i="0" baseline="0" dirty="0"/>
            <a:t>Use the covariance matrix</a:t>
          </a:r>
          <a:r>
            <a:rPr lang="en-SI" b="0" i="0" baseline="0" dirty="0"/>
            <a:t> of the fitted parameters.</a:t>
          </a:r>
          <a:endParaRPr lang="en-US" dirty="0"/>
        </a:p>
      </dgm:t>
    </dgm:pt>
    <dgm:pt modelId="{6C401AAD-4892-4362-B62E-F86A741541E4}" type="parTrans" cxnId="{5573966E-022B-4833-BDA4-7F05205E4F37}">
      <dgm:prSet/>
      <dgm:spPr/>
      <dgm:t>
        <a:bodyPr/>
        <a:lstStyle/>
        <a:p>
          <a:endParaRPr lang="en-US"/>
        </a:p>
      </dgm:t>
    </dgm:pt>
    <dgm:pt modelId="{DCC87603-8FA3-4786-BFDE-BF19845C625E}" type="sibTrans" cxnId="{5573966E-022B-4833-BDA4-7F05205E4F37}">
      <dgm:prSet/>
      <dgm:spPr/>
      <dgm:t>
        <a:bodyPr/>
        <a:lstStyle/>
        <a:p>
          <a:endParaRPr lang="en-US"/>
        </a:p>
      </dgm:t>
    </dgm:pt>
    <dgm:pt modelId="{D3FADBC5-E31B-45B0-94EB-8F3D3495A205}">
      <dgm:prSet/>
      <dgm:spPr/>
      <dgm:t>
        <a:bodyPr/>
        <a:lstStyle/>
        <a:p>
          <a:r>
            <a:rPr lang="en-SI" b="1" i="0" baseline="0" dirty="0"/>
            <a:t>Apply the Delta Method</a:t>
          </a:r>
          <a:r>
            <a:rPr lang="en-SI" b="0" i="0" baseline="0" dirty="0"/>
            <a:t> to compute standard errors of predicted values.</a:t>
          </a:r>
          <a:endParaRPr lang="en-US" dirty="0"/>
        </a:p>
      </dgm:t>
    </dgm:pt>
    <dgm:pt modelId="{1E400EE8-AE5B-468F-A5CE-8E43D7F1BA58}" type="parTrans" cxnId="{81B0A122-11B9-43DE-97E5-9F430880CDF6}">
      <dgm:prSet/>
      <dgm:spPr/>
      <dgm:t>
        <a:bodyPr/>
        <a:lstStyle/>
        <a:p>
          <a:endParaRPr lang="en-US"/>
        </a:p>
      </dgm:t>
    </dgm:pt>
    <dgm:pt modelId="{EFAB180A-D558-4319-9A53-D2409EAEC0E6}" type="sibTrans" cxnId="{81B0A122-11B9-43DE-97E5-9F430880CDF6}">
      <dgm:prSet/>
      <dgm:spPr/>
      <dgm:t>
        <a:bodyPr/>
        <a:lstStyle/>
        <a:p>
          <a:endParaRPr lang="en-US"/>
        </a:p>
      </dgm:t>
    </dgm:pt>
    <dgm:pt modelId="{729BB25B-4DDA-496C-A950-58D2FF353B93}" type="pres">
      <dgm:prSet presAssocID="{BFC043A4-53C7-42FD-8D31-BA72EE6F6E2F}" presName="outerComposite" presStyleCnt="0">
        <dgm:presLayoutVars>
          <dgm:chMax val="5"/>
          <dgm:dir/>
          <dgm:resizeHandles val="exact"/>
        </dgm:presLayoutVars>
      </dgm:prSet>
      <dgm:spPr/>
    </dgm:pt>
    <dgm:pt modelId="{3D5055E0-4301-447A-BD36-FEFD00B83CEA}" type="pres">
      <dgm:prSet presAssocID="{BFC043A4-53C7-42FD-8D31-BA72EE6F6E2F}" presName="dummyMaxCanvas" presStyleCnt="0">
        <dgm:presLayoutVars/>
      </dgm:prSet>
      <dgm:spPr/>
    </dgm:pt>
    <dgm:pt modelId="{8364A1B6-C874-4D70-AFF1-840C7739C442}" type="pres">
      <dgm:prSet presAssocID="{BFC043A4-53C7-42FD-8D31-BA72EE6F6E2F}" presName="FiveNodes_1" presStyleLbl="node1" presStyleIdx="0" presStyleCnt="5">
        <dgm:presLayoutVars>
          <dgm:bulletEnabled val="1"/>
        </dgm:presLayoutVars>
      </dgm:prSet>
      <dgm:spPr/>
    </dgm:pt>
    <dgm:pt modelId="{9AB8C687-B5CF-4BA1-94AC-1E59A6D12321}" type="pres">
      <dgm:prSet presAssocID="{BFC043A4-53C7-42FD-8D31-BA72EE6F6E2F}" presName="FiveNodes_2" presStyleLbl="node1" presStyleIdx="1" presStyleCnt="5">
        <dgm:presLayoutVars>
          <dgm:bulletEnabled val="1"/>
        </dgm:presLayoutVars>
      </dgm:prSet>
      <dgm:spPr/>
    </dgm:pt>
    <dgm:pt modelId="{A65EF950-13D1-42C8-9C9C-7F03C3B0144C}" type="pres">
      <dgm:prSet presAssocID="{BFC043A4-53C7-42FD-8D31-BA72EE6F6E2F}" presName="FiveNodes_3" presStyleLbl="node1" presStyleIdx="2" presStyleCnt="5">
        <dgm:presLayoutVars>
          <dgm:bulletEnabled val="1"/>
        </dgm:presLayoutVars>
      </dgm:prSet>
      <dgm:spPr/>
    </dgm:pt>
    <dgm:pt modelId="{98C5B6FE-A148-4A21-8747-1371B58F8B40}" type="pres">
      <dgm:prSet presAssocID="{BFC043A4-53C7-42FD-8D31-BA72EE6F6E2F}" presName="FiveNodes_4" presStyleLbl="node1" presStyleIdx="3" presStyleCnt="5">
        <dgm:presLayoutVars>
          <dgm:bulletEnabled val="1"/>
        </dgm:presLayoutVars>
      </dgm:prSet>
      <dgm:spPr/>
    </dgm:pt>
    <dgm:pt modelId="{A7D8F40B-F5D0-4F22-B8E7-3092FAA5440A}" type="pres">
      <dgm:prSet presAssocID="{BFC043A4-53C7-42FD-8D31-BA72EE6F6E2F}" presName="FiveNodes_5" presStyleLbl="node1" presStyleIdx="4" presStyleCnt="5">
        <dgm:presLayoutVars>
          <dgm:bulletEnabled val="1"/>
        </dgm:presLayoutVars>
      </dgm:prSet>
      <dgm:spPr/>
    </dgm:pt>
    <dgm:pt modelId="{A2661592-60CB-43D1-B5A7-F28BDD3B511E}" type="pres">
      <dgm:prSet presAssocID="{BFC043A4-53C7-42FD-8D31-BA72EE6F6E2F}" presName="FiveConn_1-2" presStyleLbl="fgAccFollowNode1" presStyleIdx="0" presStyleCnt="4">
        <dgm:presLayoutVars>
          <dgm:bulletEnabled val="1"/>
        </dgm:presLayoutVars>
      </dgm:prSet>
      <dgm:spPr/>
    </dgm:pt>
    <dgm:pt modelId="{486BE949-116E-4858-8E04-8EE8334CA7F8}" type="pres">
      <dgm:prSet presAssocID="{BFC043A4-53C7-42FD-8D31-BA72EE6F6E2F}" presName="FiveConn_2-3" presStyleLbl="fgAccFollowNode1" presStyleIdx="1" presStyleCnt="4">
        <dgm:presLayoutVars>
          <dgm:bulletEnabled val="1"/>
        </dgm:presLayoutVars>
      </dgm:prSet>
      <dgm:spPr/>
    </dgm:pt>
    <dgm:pt modelId="{471E1BCB-3018-44A5-A939-E2771535434B}" type="pres">
      <dgm:prSet presAssocID="{BFC043A4-53C7-42FD-8D31-BA72EE6F6E2F}" presName="FiveConn_3-4" presStyleLbl="fgAccFollowNode1" presStyleIdx="2" presStyleCnt="4">
        <dgm:presLayoutVars>
          <dgm:bulletEnabled val="1"/>
        </dgm:presLayoutVars>
      </dgm:prSet>
      <dgm:spPr/>
    </dgm:pt>
    <dgm:pt modelId="{D514BA09-4320-4A31-A4E1-5E4E8A59B1C4}" type="pres">
      <dgm:prSet presAssocID="{BFC043A4-53C7-42FD-8D31-BA72EE6F6E2F}" presName="FiveConn_4-5" presStyleLbl="fgAccFollowNode1" presStyleIdx="3" presStyleCnt="4">
        <dgm:presLayoutVars>
          <dgm:bulletEnabled val="1"/>
        </dgm:presLayoutVars>
      </dgm:prSet>
      <dgm:spPr/>
    </dgm:pt>
    <dgm:pt modelId="{EE1C16C2-1FE6-4885-8CDC-347B4BCBFAEB}" type="pres">
      <dgm:prSet presAssocID="{BFC043A4-53C7-42FD-8D31-BA72EE6F6E2F}" presName="FiveNodes_1_text" presStyleLbl="node1" presStyleIdx="4" presStyleCnt="5">
        <dgm:presLayoutVars>
          <dgm:bulletEnabled val="1"/>
        </dgm:presLayoutVars>
      </dgm:prSet>
      <dgm:spPr/>
    </dgm:pt>
    <dgm:pt modelId="{B9D946B8-DCD0-4BA5-9CB0-B97281F9076D}" type="pres">
      <dgm:prSet presAssocID="{BFC043A4-53C7-42FD-8D31-BA72EE6F6E2F}" presName="FiveNodes_2_text" presStyleLbl="node1" presStyleIdx="4" presStyleCnt="5">
        <dgm:presLayoutVars>
          <dgm:bulletEnabled val="1"/>
        </dgm:presLayoutVars>
      </dgm:prSet>
      <dgm:spPr/>
    </dgm:pt>
    <dgm:pt modelId="{4CEB7590-660C-4F1A-9E16-A782F1D85B35}" type="pres">
      <dgm:prSet presAssocID="{BFC043A4-53C7-42FD-8D31-BA72EE6F6E2F}" presName="FiveNodes_3_text" presStyleLbl="node1" presStyleIdx="4" presStyleCnt="5">
        <dgm:presLayoutVars>
          <dgm:bulletEnabled val="1"/>
        </dgm:presLayoutVars>
      </dgm:prSet>
      <dgm:spPr/>
    </dgm:pt>
    <dgm:pt modelId="{1859CF47-D482-4ACC-9750-95444C1FD136}" type="pres">
      <dgm:prSet presAssocID="{BFC043A4-53C7-42FD-8D31-BA72EE6F6E2F}" presName="FiveNodes_4_text" presStyleLbl="node1" presStyleIdx="4" presStyleCnt="5">
        <dgm:presLayoutVars>
          <dgm:bulletEnabled val="1"/>
        </dgm:presLayoutVars>
      </dgm:prSet>
      <dgm:spPr/>
    </dgm:pt>
    <dgm:pt modelId="{C4CCD48A-BE1E-4C71-9F1C-97DE4E4B3938}" type="pres">
      <dgm:prSet presAssocID="{BFC043A4-53C7-42FD-8D31-BA72EE6F6E2F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81B0A122-11B9-43DE-97E5-9F430880CDF6}" srcId="{BFC043A4-53C7-42FD-8D31-BA72EE6F6E2F}" destId="{D3FADBC5-E31B-45B0-94EB-8F3D3495A205}" srcOrd="4" destOrd="0" parTransId="{1E400EE8-AE5B-468F-A5CE-8E43D7F1BA58}" sibTransId="{EFAB180A-D558-4319-9A53-D2409EAEC0E6}"/>
    <dgm:cxn modelId="{DA5E5324-093A-411C-A5AF-17FC9143C922}" type="presOf" srcId="{59AA5452-44A6-4B47-9BD8-F9B5ECA649A6}" destId="{EE1C16C2-1FE6-4885-8CDC-347B4BCBFAEB}" srcOrd="1" destOrd="0" presId="urn:microsoft.com/office/officeart/2005/8/layout/vProcess5"/>
    <dgm:cxn modelId="{CF75F536-BF73-4394-9F55-1CBD725AA59D}" type="presOf" srcId="{D3FADBC5-E31B-45B0-94EB-8F3D3495A205}" destId="{C4CCD48A-BE1E-4C71-9F1C-97DE4E4B3938}" srcOrd="1" destOrd="0" presId="urn:microsoft.com/office/officeart/2005/8/layout/vProcess5"/>
    <dgm:cxn modelId="{D348695F-73BB-4F4C-ADAE-46B36AD4925C}" type="presOf" srcId="{43968757-3A95-4C59-8C3F-A7FA2873E09A}" destId="{486BE949-116E-4858-8E04-8EE8334CA7F8}" srcOrd="0" destOrd="0" presId="urn:microsoft.com/office/officeart/2005/8/layout/vProcess5"/>
    <dgm:cxn modelId="{8DAF7961-65F0-49F6-824E-812CCB1888DE}" srcId="{BFC043A4-53C7-42FD-8D31-BA72EE6F6E2F}" destId="{4AB49205-4B2E-4B25-A5DA-CC0700C47E7B}" srcOrd="1" destOrd="0" parTransId="{F2EBAC8B-E6E9-4067-93B7-3B89F832C4A6}" sibTransId="{43968757-3A95-4C59-8C3F-A7FA2873E09A}"/>
    <dgm:cxn modelId="{537CEE64-2751-43D0-90C5-401099515DF9}" type="presOf" srcId="{BFC043A4-53C7-42FD-8D31-BA72EE6F6E2F}" destId="{729BB25B-4DDA-496C-A950-58D2FF353B93}" srcOrd="0" destOrd="0" presId="urn:microsoft.com/office/officeart/2005/8/layout/vProcess5"/>
    <dgm:cxn modelId="{B9F09F49-9F82-4CA8-945B-2873C7EB504B}" type="presOf" srcId="{DCC87603-8FA3-4786-BFDE-BF19845C625E}" destId="{D514BA09-4320-4A31-A4E1-5E4E8A59B1C4}" srcOrd="0" destOrd="0" presId="urn:microsoft.com/office/officeart/2005/8/layout/vProcess5"/>
    <dgm:cxn modelId="{5573966E-022B-4833-BDA4-7F05205E4F37}" srcId="{BFC043A4-53C7-42FD-8D31-BA72EE6F6E2F}" destId="{2480AC2B-9BE8-4225-9F66-57D2E3B8CD37}" srcOrd="3" destOrd="0" parTransId="{6C401AAD-4892-4362-B62E-F86A741541E4}" sibTransId="{DCC87603-8FA3-4786-BFDE-BF19845C625E}"/>
    <dgm:cxn modelId="{1CBF3171-C247-4109-BE11-61856E9A99AA}" type="presOf" srcId="{D2AB5ED8-EF3E-4F18-A84F-47BE4DB28FF8}" destId="{471E1BCB-3018-44A5-A939-E2771535434B}" srcOrd="0" destOrd="0" presId="urn:microsoft.com/office/officeart/2005/8/layout/vProcess5"/>
    <dgm:cxn modelId="{AC63AB78-7FF8-450F-9E68-E9BDA923856C}" type="presOf" srcId="{6270C411-E71A-4568-9374-2E697AE8EBAE}" destId="{A2661592-60CB-43D1-B5A7-F28BDD3B511E}" srcOrd="0" destOrd="0" presId="urn:microsoft.com/office/officeart/2005/8/layout/vProcess5"/>
    <dgm:cxn modelId="{D2378581-C4C7-41F0-9E2A-7C0A723F1F8F}" type="presOf" srcId="{2480AC2B-9BE8-4225-9F66-57D2E3B8CD37}" destId="{98C5B6FE-A148-4A21-8747-1371B58F8B40}" srcOrd="0" destOrd="0" presId="urn:microsoft.com/office/officeart/2005/8/layout/vProcess5"/>
    <dgm:cxn modelId="{A3D87A89-F567-4FEB-AAA5-F7D8068EA1BC}" type="presOf" srcId="{4AB49205-4B2E-4B25-A5DA-CC0700C47E7B}" destId="{9AB8C687-B5CF-4BA1-94AC-1E59A6D12321}" srcOrd="0" destOrd="0" presId="urn:microsoft.com/office/officeart/2005/8/layout/vProcess5"/>
    <dgm:cxn modelId="{5BD4D989-ABE9-4CF6-9D1F-492887AEF987}" srcId="{BFC043A4-53C7-42FD-8D31-BA72EE6F6E2F}" destId="{59AA5452-44A6-4B47-9BD8-F9B5ECA649A6}" srcOrd="0" destOrd="0" parTransId="{6B441142-312B-4E14-B236-7618C43236BE}" sibTransId="{6270C411-E71A-4568-9374-2E697AE8EBAE}"/>
    <dgm:cxn modelId="{F442209E-570A-4C22-826D-BD9D098E2A95}" type="presOf" srcId="{D3FADBC5-E31B-45B0-94EB-8F3D3495A205}" destId="{A7D8F40B-F5D0-4F22-B8E7-3092FAA5440A}" srcOrd="0" destOrd="0" presId="urn:microsoft.com/office/officeart/2005/8/layout/vProcess5"/>
    <dgm:cxn modelId="{53E5409E-41B5-4261-9494-BEEDBFF3B5A9}" type="presOf" srcId="{2480AC2B-9BE8-4225-9F66-57D2E3B8CD37}" destId="{1859CF47-D482-4ACC-9750-95444C1FD136}" srcOrd="1" destOrd="0" presId="urn:microsoft.com/office/officeart/2005/8/layout/vProcess5"/>
    <dgm:cxn modelId="{196032BB-2B2B-46C0-897F-F9950BEE089D}" type="presOf" srcId="{FB605A68-50D4-43FA-8B43-1B92E6E7105E}" destId="{A65EF950-13D1-42C8-9C9C-7F03C3B0144C}" srcOrd="0" destOrd="0" presId="urn:microsoft.com/office/officeart/2005/8/layout/vProcess5"/>
    <dgm:cxn modelId="{E45946CA-5DCF-462B-9F91-1531AA17C495}" type="presOf" srcId="{4AB49205-4B2E-4B25-A5DA-CC0700C47E7B}" destId="{B9D946B8-DCD0-4BA5-9CB0-B97281F9076D}" srcOrd="1" destOrd="0" presId="urn:microsoft.com/office/officeart/2005/8/layout/vProcess5"/>
    <dgm:cxn modelId="{8E9CA9E0-920E-462E-A8F6-C3224E69AE13}" srcId="{BFC043A4-53C7-42FD-8D31-BA72EE6F6E2F}" destId="{FB605A68-50D4-43FA-8B43-1B92E6E7105E}" srcOrd="2" destOrd="0" parTransId="{414845CE-19A2-480A-BBCA-8A1FC5D95987}" sibTransId="{D2AB5ED8-EF3E-4F18-A84F-47BE4DB28FF8}"/>
    <dgm:cxn modelId="{36AA1EE4-3AB3-4903-8AFE-639642A8505A}" type="presOf" srcId="{59AA5452-44A6-4B47-9BD8-F9B5ECA649A6}" destId="{8364A1B6-C874-4D70-AFF1-840C7739C442}" srcOrd="0" destOrd="0" presId="urn:microsoft.com/office/officeart/2005/8/layout/vProcess5"/>
    <dgm:cxn modelId="{F7C77CEA-0726-42D4-8BB1-53BD59A6F460}" type="presOf" srcId="{FB605A68-50D4-43FA-8B43-1B92E6E7105E}" destId="{4CEB7590-660C-4F1A-9E16-A782F1D85B35}" srcOrd="1" destOrd="0" presId="urn:microsoft.com/office/officeart/2005/8/layout/vProcess5"/>
    <dgm:cxn modelId="{80A24E5E-2652-4756-804B-673837D4E996}" type="presParOf" srcId="{729BB25B-4DDA-496C-A950-58D2FF353B93}" destId="{3D5055E0-4301-447A-BD36-FEFD00B83CEA}" srcOrd="0" destOrd="0" presId="urn:microsoft.com/office/officeart/2005/8/layout/vProcess5"/>
    <dgm:cxn modelId="{A5E5E5F3-2541-41B2-9856-91C77F0EC89E}" type="presParOf" srcId="{729BB25B-4DDA-496C-A950-58D2FF353B93}" destId="{8364A1B6-C874-4D70-AFF1-840C7739C442}" srcOrd="1" destOrd="0" presId="urn:microsoft.com/office/officeart/2005/8/layout/vProcess5"/>
    <dgm:cxn modelId="{97D3AF3C-E0E6-48D5-8544-6F6975810328}" type="presParOf" srcId="{729BB25B-4DDA-496C-A950-58D2FF353B93}" destId="{9AB8C687-B5CF-4BA1-94AC-1E59A6D12321}" srcOrd="2" destOrd="0" presId="urn:microsoft.com/office/officeart/2005/8/layout/vProcess5"/>
    <dgm:cxn modelId="{44DE6C21-597F-4EDB-ABBC-5B4B1D82216B}" type="presParOf" srcId="{729BB25B-4DDA-496C-A950-58D2FF353B93}" destId="{A65EF950-13D1-42C8-9C9C-7F03C3B0144C}" srcOrd="3" destOrd="0" presId="urn:microsoft.com/office/officeart/2005/8/layout/vProcess5"/>
    <dgm:cxn modelId="{4303E759-155A-400B-92CC-EFCD01442DF8}" type="presParOf" srcId="{729BB25B-4DDA-496C-A950-58D2FF353B93}" destId="{98C5B6FE-A148-4A21-8747-1371B58F8B40}" srcOrd="4" destOrd="0" presId="urn:microsoft.com/office/officeart/2005/8/layout/vProcess5"/>
    <dgm:cxn modelId="{85B09906-84B8-4B78-BD34-B96EE235DA99}" type="presParOf" srcId="{729BB25B-4DDA-496C-A950-58D2FF353B93}" destId="{A7D8F40B-F5D0-4F22-B8E7-3092FAA5440A}" srcOrd="5" destOrd="0" presId="urn:microsoft.com/office/officeart/2005/8/layout/vProcess5"/>
    <dgm:cxn modelId="{B4547BC9-1FE2-4F9C-93F0-527D2FA5A977}" type="presParOf" srcId="{729BB25B-4DDA-496C-A950-58D2FF353B93}" destId="{A2661592-60CB-43D1-B5A7-F28BDD3B511E}" srcOrd="6" destOrd="0" presId="urn:microsoft.com/office/officeart/2005/8/layout/vProcess5"/>
    <dgm:cxn modelId="{1D01FAE0-CC10-4D5D-8166-3538A6CFE839}" type="presParOf" srcId="{729BB25B-4DDA-496C-A950-58D2FF353B93}" destId="{486BE949-116E-4858-8E04-8EE8334CA7F8}" srcOrd="7" destOrd="0" presId="urn:microsoft.com/office/officeart/2005/8/layout/vProcess5"/>
    <dgm:cxn modelId="{E9B1A089-09D8-43D3-83E0-3CF113984D66}" type="presParOf" srcId="{729BB25B-4DDA-496C-A950-58D2FF353B93}" destId="{471E1BCB-3018-44A5-A939-E2771535434B}" srcOrd="8" destOrd="0" presId="urn:microsoft.com/office/officeart/2005/8/layout/vProcess5"/>
    <dgm:cxn modelId="{DE6505A0-B495-40E0-99B6-9CADB1FB3943}" type="presParOf" srcId="{729BB25B-4DDA-496C-A950-58D2FF353B93}" destId="{D514BA09-4320-4A31-A4E1-5E4E8A59B1C4}" srcOrd="9" destOrd="0" presId="urn:microsoft.com/office/officeart/2005/8/layout/vProcess5"/>
    <dgm:cxn modelId="{9FA88572-2C5B-4D91-B0AF-EF3801FF6CD0}" type="presParOf" srcId="{729BB25B-4DDA-496C-A950-58D2FF353B93}" destId="{EE1C16C2-1FE6-4885-8CDC-347B4BCBFAEB}" srcOrd="10" destOrd="0" presId="urn:microsoft.com/office/officeart/2005/8/layout/vProcess5"/>
    <dgm:cxn modelId="{CB7C9E6B-528A-4A15-A4ED-1B336B8778BC}" type="presParOf" srcId="{729BB25B-4DDA-496C-A950-58D2FF353B93}" destId="{B9D946B8-DCD0-4BA5-9CB0-B97281F9076D}" srcOrd="11" destOrd="0" presId="urn:microsoft.com/office/officeart/2005/8/layout/vProcess5"/>
    <dgm:cxn modelId="{B5270E43-D07D-4739-817E-7D7CC043AF38}" type="presParOf" srcId="{729BB25B-4DDA-496C-A950-58D2FF353B93}" destId="{4CEB7590-660C-4F1A-9E16-A782F1D85B35}" srcOrd="12" destOrd="0" presId="urn:microsoft.com/office/officeart/2005/8/layout/vProcess5"/>
    <dgm:cxn modelId="{592174DC-D782-47B4-903A-63244B58B64B}" type="presParOf" srcId="{729BB25B-4DDA-496C-A950-58D2FF353B93}" destId="{1859CF47-D482-4ACC-9750-95444C1FD136}" srcOrd="13" destOrd="0" presId="urn:microsoft.com/office/officeart/2005/8/layout/vProcess5"/>
    <dgm:cxn modelId="{5A55099A-EAD2-480B-B869-335157F2011A}" type="presParOf" srcId="{729BB25B-4DDA-496C-A950-58D2FF353B93}" destId="{C4CCD48A-BE1E-4C71-9F1C-97DE4E4B3938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BB85FA-9F6E-4C71-8F37-8C2CDC33095E}">
      <dsp:nvSpPr>
        <dsp:cNvPr id="0" name=""/>
        <dsp:cNvSpPr/>
      </dsp:nvSpPr>
      <dsp:spPr>
        <a:xfrm>
          <a:off x="2103120" y="1359"/>
          <a:ext cx="8412480" cy="1393787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225" tIns="354022" rIns="163225" bIns="354022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For each patient and organ, we computed percentiles (e.g., 94th) of SUV values.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These values form the predictor X.</a:t>
          </a:r>
          <a:endParaRPr lang="en-US" sz="1300" kern="1200"/>
        </a:p>
      </dsp:txBody>
      <dsp:txXfrm>
        <a:off x="2103120" y="1359"/>
        <a:ext cx="8412480" cy="1393787"/>
      </dsp:txXfrm>
    </dsp:sp>
    <dsp:sp modelId="{8E55BD3C-A4B7-46CD-B751-8F134CC6EA85}">
      <dsp:nvSpPr>
        <dsp:cNvPr id="0" name=""/>
        <dsp:cNvSpPr/>
      </dsp:nvSpPr>
      <dsp:spPr>
        <a:xfrm>
          <a:off x="0" y="1359"/>
          <a:ext cx="2103120" cy="139378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290" tIns="137675" rIns="111290" bIns="13767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/>
            <a:t>SUV Percentiles:</a:t>
          </a:r>
          <a:endParaRPr lang="en-US" sz="1600" kern="1200"/>
        </a:p>
      </dsp:txBody>
      <dsp:txXfrm>
        <a:off x="0" y="1359"/>
        <a:ext cx="2103120" cy="1393787"/>
      </dsp:txXfrm>
    </dsp:sp>
    <dsp:sp modelId="{474F8CA1-FA36-401F-858B-EC3084B886A7}">
      <dsp:nvSpPr>
        <dsp:cNvPr id="0" name=""/>
        <dsp:cNvSpPr/>
      </dsp:nvSpPr>
      <dsp:spPr>
        <a:xfrm>
          <a:off x="2103120" y="1478775"/>
          <a:ext cx="8412480" cy="1393787"/>
        </a:xfrm>
        <a:prstGeom prst="rect">
          <a:avLst/>
        </a:prstGeom>
        <a:solidFill>
          <a:schemeClr val="accent5">
            <a:tint val="40000"/>
            <a:alpha val="90000"/>
            <a:hueOff val="-5972333"/>
            <a:satOff val="1333"/>
            <a:lumOff val="20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5972333"/>
              <a:satOff val="1333"/>
              <a:lumOff val="20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225" tIns="354022" rIns="163225" bIns="354022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The SUV values were </a:t>
          </a:r>
          <a:r>
            <a:rPr lang="en-GB" sz="1300" b="1" kern="1200" dirty="0"/>
            <a:t>not normally distributed</a:t>
          </a:r>
          <a:r>
            <a:rPr lang="en-GB" sz="1300" kern="1200" dirty="0"/>
            <a:t> (often skewed).</a:t>
          </a:r>
          <a:endParaRPr lang="en-US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This non-normality challenges the assumptions of parametric CI methods like the delta method.</a:t>
          </a:r>
          <a:endParaRPr lang="en-US" sz="1300" kern="1200" dirty="0"/>
        </a:p>
      </dsp:txBody>
      <dsp:txXfrm>
        <a:off x="2103120" y="1478775"/>
        <a:ext cx="8412480" cy="1393787"/>
      </dsp:txXfrm>
    </dsp:sp>
    <dsp:sp modelId="{CA1B385A-4ECD-4C0C-9320-1851A238DEF1}">
      <dsp:nvSpPr>
        <dsp:cNvPr id="0" name=""/>
        <dsp:cNvSpPr/>
      </dsp:nvSpPr>
      <dsp:spPr>
        <a:xfrm>
          <a:off x="0" y="1478775"/>
          <a:ext cx="2103120" cy="1393787"/>
        </a:xfrm>
        <a:prstGeom prst="rect">
          <a:avLst/>
        </a:prstGeom>
        <a:gradFill rotWithShape="0">
          <a:gsLst>
            <a:gs pos="0">
              <a:schemeClr val="accent5">
                <a:hueOff val="-6076075"/>
                <a:satOff val="-413"/>
                <a:lumOff val="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076075"/>
                <a:satOff val="-413"/>
                <a:lumOff val="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076075"/>
                <a:satOff val="-413"/>
                <a:lumOff val="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-6076075"/>
              <a:satOff val="-413"/>
              <a:lumOff val="98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290" tIns="137675" rIns="111290" bIns="13767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/>
            <a:t>Distribution Characteristics:</a:t>
          </a:r>
          <a:endParaRPr lang="en-US" sz="1600" kern="1200"/>
        </a:p>
      </dsp:txBody>
      <dsp:txXfrm>
        <a:off x="0" y="1478775"/>
        <a:ext cx="2103120" cy="1393787"/>
      </dsp:txXfrm>
    </dsp:sp>
    <dsp:sp modelId="{0F89B1AF-12BD-4E75-A95A-A2556C3B049E}">
      <dsp:nvSpPr>
        <dsp:cNvPr id="0" name=""/>
        <dsp:cNvSpPr/>
      </dsp:nvSpPr>
      <dsp:spPr>
        <a:xfrm>
          <a:off x="2103120" y="2956190"/>
          <a:ext cx="8412480" cy="1393787"/>
        </a:xfrm>
        <a:prstGeom prst="rect">
          <a:avLst/>
        </a:prstGeom>
        <a:solidFill>
          <a:schemeClr val="accent5">
            <a:tint val="40000"/>
            <a:alpha val="90000"/>
            <a:hueOff val="-11944666"/>
            <a:satOff val="2667"/>
            <a:lumOff val="401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1944666"/>
              <a:satOff val="2667"/>
              <a:lumOff val="40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225" tIns="354022" rIns="163225" bIns="354022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kern="1200"/>
            <a:t>PDF</a:t>
          </a:r>
          <a:r>
            <a:rPr lang="en-GB" sz="1300" kern="1200"/>
            <a:t>: Shows the likelihood of a given SUV value.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kern="1200"/>
            <a:t>CDF</a:t>
          </a:r>
          <a:r>
            <a:rPr lang="en-GB" sz="1300" kern="1200"/>
            <a:t>: Shows the probability that SUV is less than or equal to a given value — used to understand thresholds for AE risk.</a:t>
          </a:r>
          <a:endParaRPr lang="en-US" sz="1300" kern="1200"/>
        </a:p>
      </dsp:txBody>
      <dsp:txXfrm>
        <a:off x="2103120" y="2956190"/>
        <a:ext cx="8412480" cy="1393787"/>
      </dsp:txXfrm>
    </dsp:sp>
    <dsp:sp modelId="{3CC4FFA9-B92E-4522-8576-A5C0CF219110}">
      <dsp:nvSpPr>
        <dsp:cNvPr id="0" name=""/>
        <dsp:cNvSpPr/>
      </dsp:nvSpPr>
      <dsp:spPr>
        <a:xfrm>
          <a:off x="0" y="2956190"/>
          <a:ext cx="2103120" cy="1393787"/>
        </a:xfrm>
        <a:prstGeom prst="rect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290" tIns="137675" rIns="111290" bIns="13767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/>
            <a:t>Probability Density Function (PDF) &amp; Cumulative Distribution Function (CDF):</a:t>
          </a:r>
          <a:endParaRPr lang="en-US" sz="1600" kern="1200"/>
        </a:p>
      </dsp:txBody>
      <dsp:txXfrm>
        <a:off x="0" y="2956190"/>
        <a:ext cx="2103120" cy="13937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64A1B6-C874-4D70-AFF1-840C7739C442}">
      <dsp:nvSpPr>
        <dsp:cNvPr id="0" name=""/>
        <dsp:cNvSpPr/>
      </dsp:nvSpPr>
      <dsp:spPr>
        <a:xfrm>
          <a:off x="0" y="0"/>
          <a:ext cx="8097012" cy="7832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0" i="0" kern="1200" baseline="0" dirty="0"/>
            <a:t>Typically used with packages like </a:t>
          </a:r>
          <a:r>
            <a:rPr lang="en-SI" sz="2000" b="0" i="0" kern="1200" baseline="0" dirty="0" err="1"/>
            <a:t>statsmodels</a:t>
          </a:r>
          <a:r>
            <a:rPr lang="en-SI" sz="2000" b="0" i="0" kern="1200" baseline="0" dirty="0"/>
            <a:t>. </a:t>
          </a:r>
          <a:endParaRPr lang="en-US" sz="2000" kern="1200" dirty="0"/>
        </a:p>
      </dsp:txBody>
      <dsp:txXfrm>
        <a:off x="22940" y="22940"/>
        <a:ext cx="7160195" cy="737360"/>
      </dsp:txXfrm>
    </dsp:sp>
    <dsp:sp modelId="{9AB8C687-B5CF-4BA1-94AC-1E59A6D12321}">
      <dsp:nvSpPr>
        <dsp:cNvPr id="0" name=""/>
        <dsp:cNvSpPr/>
      </dsp:nvSpPr>
      <dsp:spPr>
        <a:xfrm>
          <a:off x="604647" y="892024"/>
          <a:ext cx="8097012" cy="7832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1" i="0" kern="1200" baseline="0" dirty="0"/>
            <a:t>Fit a model</a:t>
          </a:r>
          <a:r>
            <a:rPr lang="en-SI" sz="2000" b="0" i="0" kern="1200" baseline="0" dirty="0"/>
            <a:t> (e.g., logistic regression using </a:t>
          </a:r>
          <a:r>
            <a:rPr lang="en-SI" sz="2000" b="0" i="0" kern="1200" baseline="0" dirty="0" err="1"/>
            <a:t>statsmodels.api.Logit</a:t>
          </a:r>
          <a:r>
            <a:rPr lang="en-SI" sz="2000" b="0" i="0" kern="1200" baseline="0" dirty="0"/>
            <a:t>).</a:t>
          </a:r>
          <a:endParaRPr lang="en-US" sz="2000" kern="1200" dirty="0"/>
        </a:p>
      </dsp:txBody>
      <dsp:txXfrm>
        <a:off x="627587" y="914964"/>
        <a:ext cx="6937378" cy="737360"/>
      </dsp:txXfrm>
    </dsp:sp>
    <dsp:sp modelId="{A65EF950-13D1-42C8-9C9C-7F03C3B0144C}">
      <dsp:nvSpPr>
        <dsp:cNvPr id="0" name=""/>
        <dsp:cNvSpPr/>
      </dsp:nvSpPr>
      <dsp:spPr>
        <a:xfrm>
          <a:off x="1209293" y="1784048"/>
          <a:ext cx="8097012" cy="7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1" i="0" kern="1200" baseline="0" dirty="0"/>
            <a:t>Get predictions</a:t>
          </a:r>
          <a:r>
            <a:rPr lang="en-SI" sz="2000" b="0" i="0" kern="1200" baseline="0" dirty="0"/>
            <a:t> and compute the </a:t>
          </a:r>
          <a:r>
            <a:rPr lang="en-SI" sz="2000" b="1" i="0" kern="1200" baseline="0" dirty="0"/>
            <a:t>gradient (Jacobian)</a:t>
          </a:r>
          <a:r>
            <a:rPr lang="en-SI" sz="2000" b="0" i="0" kern="1200" baseline="0" dirty="0"/>
            <a:t> of the prediction function.</a:t>
          </a:r>
          <a:endParaRPr lang="en-US" sz="2000" kern="1200" dirty="0"/>
        </a:p>
      </dsp:txBody>
      <dsp:txXfrm>
        <a:off x="1232233" y="1806988"/>
        <a:ext cx="6937378" cy="737360"/>
      </dsp:txXfrm>
    </dsp:sp>
    <dsp:sp modelId="{98C5B6FE-A148-4A21-8747-1371B58F8B40}">
      <dsp:nvSpPr>
        <dsp:cNvPr id="0" name=""/>
        <dsp:cNvSpPr/>
      </dsp:nvSpPr>
      <dsp:spPr>
        <a:xfrm>
          <a:off x="1813940" y="2676072"/>
          <a:ext cx="8097012" cy="7832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1" i="0" kern="1200" baseline="0" dirty="0"/>
            <a:t>Use the covariance matrix</a:t>
          </a:r>
          <a:r>
            <a:rPr lang="en-SI" sz="2000" b="0" i="0" kern="1200" baseline="0" dirty="0"/>
            <a:t> of the fitted parameters.</a:t>
          </a:r>
          <a:endParaRPr lang="en-US" sz="2000" kern="1200" dirty="0"/>
        </a:p>
      </dsp:txBody>
      <dsp:txXfrm>
        <a:off x="1836880" y="2699012"/>
        <a:ext cx="6937378" cy="737360"/>
      </dsp:txXfrm>
    </dsp:sp>
    <dsp:sp modelId="{A7D8F40B-F5D0-4F22-B8E7-3092FAA5440A}">
      <dsp:nvSpPr>
        <dsp:cNvPr id="0" name=""/>
        <dsp:cNvSpPr/>
      </dsp:nvSpPr>
      <dsp:spPr>
        <a:xfrm>
          <a:off x="2418587" y="3568097"/>
          <a:ext cx="8097012" cy="7832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1" i="0" kern="1200" baseline="0" dirty="0"/>
            <a:t>Apply the Delta Method</a:t>
          </a:r>
          <a:r>
            <a:rPr lang="en-SI" sz="2000" b="0" i="0" kern="1200" baseline="0" dirty="0"/>
            <a:t> to compute standard errors of predicted values.</a:t>
          </a:r>
          <a:endParaRPr lang="en-US" sz="2000" kern="1200" dirty="0"/>
        </a:p>
      </dsp:txBody>
      <dsp:txXfrm>
        <a:off x="2441527" y="3591037"/>
        <a:ext cx="6937378" cy="737360"/>
      </dsp:txXfrm>
    </dsp:sp>
    <dsp:sp modelId="{A2661592-60CB-43D1-B5A7-F28BDD3B511E}">
      <dsp:nvSpPr>
        <dsp:cNvPr id="0" name=""/>
        <dsp:cNvSpPr/>
      </dsp:nvSpPr>
      <dsp:spPr>
        <a:xfrm>
          <a:off x="7587905" y="572200"/>
          <a:ext cx="509106" cy="50910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7702454" y="572200"/>
        <a:ext cx="280008" cy="383102"/>
      </dsp:txXfrm>
    </dsp:sp>
    <dsp:sp modelId="{486BE949-116E-4858-8E04-8EE8334CA7F8}">
      <dsp:nvSpPr>
        <dsp:cNvPr id="0" name=""/>
        <dsp:cNvSpPr/>
      </dsp:nvSpPr>
      <dsp:spPr>
        <a:xfrm>
          <a:off x="8192552" y="1464225"/>
          <a:ext cx="509106" cy="50910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8307101" y="1464225"/>
        <a:ext cx="280008" cy="383102"/>
      </dsp:txXfrm>
    </dsp:sp>
    <dsp:sp modelId="{471E1BCB-3018-44A5-A939-E2771535434B}">
      <dsp:nvSpPr>
        <dsp:cNvPr id="0" name=""/>
        <dsp:cNvSpPr/>
      </dsp:nvSpPr>
      <dsp:spPr>
        <a:xfrm>
          <a:off x="8797199" y="2343195"/>
          <a:ext cx="509106" cy="509106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8911748" y="2343195"/>
        <a:ext cx="280008" cy="383102"/>
      </dsp:txXfrm>
    </dsp:sp>
    <dsp:sp modelId="{D514BA09-4320-4A31-A4E1-5E4E8A59B1C4}">
      <dsp:nvSpPr>
        <dsp:cNvPr id="0" name=""/>
        <dsp:cNvSpPr/>
      </dsp:nvSpPr>
      <dsp:spPr>
        <a:xfrm>
          <a:off x="9401846" y="3243922"/>
          <a:ext cx="509106" cy="509106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9516395" y="3243922"/>
        <a:ext cx="280008" cy="3831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VerticalSolidActionList">
  <dgm:title val="Vertical Solid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alignNode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AccFollow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49AD5-0F7E-476B-B34C-33CE13B8EB62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0D4A66-85B4-4018-841B-7C18785DF14C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106821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D143E-F71B-E0D6-A4E5-AB9F8C7C13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A44FD6-011E-BB23-C82E-35F1922D7D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CB6148-8A1B-7378-6CC4-5FE5EA587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DB198-4C21-E782-2BD9-89E8106BF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0C565-11EB-95BF-BA7D-3A3C96D6D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37052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EB524-8111-43A4-7B04-312B2F719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2E2971-9338-433D-A50B-A6C9E17549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152D5-AA9F-3E9C-507C-723FCDB7B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B1992-6296-1AC4-CA02-1BD8407AB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0F8AD5-D0F7-0101-4EC2-B25A2C7C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62192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318ADE-1365-077E-8E05-F497D7A690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4AD86D-AE01-BC00-9B69-9CBA55F7EB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29418-224D-99B0-7232-D159AB2BD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99F83-05C9-9BEC-A25E-D1F23C5C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958C08-2246-3349-3FD4-2E1E00FF2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68668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32D2B-9802-BF44-6B01-6206FB9AB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AE969-EB83-92C3-2E1D-4229C4C96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C1A40-3751-F27A-4A88-EF0D437B1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D4E01-127E-CEE3-4441-A12CA283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210521-47AF-AECF-B6F3-122B2EA96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328948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36899-E097-D51D-A8B5-422C31031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71C39-66B6-F15A-8691-785588371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D20AFF-3BB2-E7E0-179B-EE583F9F8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8FCA8-0143-1D5D-371F-C01BC09C1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6863F-C0A3-E62B-EEBE-60BBC0F8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840920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78DF9-720A-49E0-73D4-AECAF57D0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EC570-6D82-C052-9A10-4383C93263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1D854-897F-EE5F-F1AF-1A076186CD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0CBC5-8568-E6A5-5D07-391A0624D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D1DE58-EE62-C376-D143-FECFAD389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990BE5-6648-0E17-3153-0C1335943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39060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56B43-D0E6-9451-0041-0FF63C57B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2F8223-15EA-9D5C-46C8-4C227008A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00FE07-C96A-ED62-5E64-316851D74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0E955C-71AC-4F73-8CF0-2FDFC0C4A9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E5D445-8D45-9279-200C-246B68E0F0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FE4451-6BD4-338C-1452-A9F476A63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AFFE44-C247-971B-575A-468C7BF90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821E3A-480D-B814-5D87-C64EF399E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554167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D94B9-DA3C-EB01-1586-CCA1B3D22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7EB2F6-3A05-1616-4A0B-7351326EE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FDDED1-72A2-A971-E460-C5BF2AA99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DABC78-1742-6E95-EB03-BFCD423DF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240600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51691B-B608-FC89-B696-EBE6C5F96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A1C03D-1BBB-0300-AE1C-8429777E1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56C21-61DF-0E96-2B59-98BEC4050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672056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46045-3D33-EF5C-23A0-ECC01815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DF86C-C9BC-F267-CB39-C0471E1FC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74B39B-6D04-1C68-2A4E-974F898516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C0A3E8-E02F-DD2D-7A93-A37357A6C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8C846-024C-AEC9-4D0A-D359EA7E2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8087F2-79EB-9614-CA8E-537483B96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258214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E6035-085A-EA2A-ADC1-0EDB90D9F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F0E982-E7FD-4B72-8607-2F62008801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2EEEA8-DD80-03EB-86FB-01CA80A3E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7C41A6-45E6-2D14-1356-B4BF4A3E1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56B48E-3152-1C36-72AE-03633EA31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87ED0A-026E-BE32-EE8E-0BADDA688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515262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B714C2-38CC-E9FC-EED5-F6CCA15E9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54263-FC0C-4F7F-8627-00B462DBD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B25B1-C759-EE32-C7F4-8D9DB7FF96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BEBAF3-0179-472F-8866-23E2C622D264}" type="datetimeFigureOut">
              <a:rPr lang="en-SI" smtClean="0"/>
              <a:t>30/04/2025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B310E-9EAA-27C9-455E-BD2BECCC99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44D0F-0FCF-9214-1D31-BE2402D2E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171999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4522B21E-B2B9-4C72-9A71-C87EFD137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B7D2A2-F448-44D4-938C-DC84CBCB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4412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2"/>
            <a:ext cx="10999072" cy="4618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0C6375-6B97-6619-BC03-3D28C196CD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3338"/>
            <a:ext cx="9144000" cy="3274592"/>
          </a:xfrm>
        </p:spPr>
        <p:txBody>
          <a:bodyPr anchor="ctr">
            <a:normAutofit fontScale="90000"/>
          </a:bodyPr>
          <a:lstStyle/>
          <a:p>
            <a:r>
              <a:rPr lang="en-GB" sz="5600" dirty="0"/>
              <a:t>Optimizing the Risk Prediction Model for Metastatic Melanoma Patients </a:t>
            </a:r>
            <a:br>
              <a:rPr lang="en-GB" sz="5600" dirty="0"/>
            </a:br>
            <a:br>
              <a:rPr lang="en-GB" sz="5600" dirty="0"/>
            </a:br>
            <a:r>
              <a:rPr lang="en-GB" sz="5600" dirty="0"/>
              <a:t> Logistic Regression </a:t>
            </a:r>
            <a:endParaRPr lang="en-SI" sz="56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C8EA93-3210-4C62-99E9-153C275E3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54708"/>
            <a:ext cx="11000232" cy="0"/>
          </a:xfrm>
          <a:prstGeom prst="line">
            <a:avLst/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4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575ADAB6-82C7-7C72-859D-EB11027EA79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53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19A584-2EE4-2191-CA81-C9F608871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SI" altLang="en-SI" b="1">
                <a:latin typeface="Arial" panose="020B0604020202020204" pitchFamily="34" charset="0"/>
              </a:rPr>
              <a:t>How is it used in Python?</a:t>
            </a:r>
            <a:br>
              <a:rPr lang="en-SI" altLang="en-SI" b="1">
                <a:latin typeface="Arial" panose="020B0604020202020204" pitchFamily="34" charset="0"/>
              </a:rPr>
            </a:br>
            <a:endParaRPr lang="en-SI"/>
          </a:p>
        </p:txBody>
      </p:sp>
      <p:graphicFrame>
        <p:nvGraphicFramePr>
          <p:cNvPr id="20" name="Rectangle 1">
            <a:extLst>
              <a:ext uri="{FF2B5EF4-FFF2-40B4-BE49-F238E27FC236}">
                <a16:creationId xmlns:a16="http://schemas.microsoft.com/office/drawing/2014/main" id="{24EA59A6-8896-015A-2EDF-C383A288BE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782839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16041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EDE32E-D219-EEB1-F676-37AA41B76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" name="Rectangle 111">
            <a:extLst>
              <a:ext uri="{FF2B5EF4-FFF2-40B4-BE49-F238E27FC236}">
                <a16:creationId xmlns:a16="http://schemas.microsoft.com/office/drawing/2014/main" id="{149FB5C3-7336-4FE0-A30C-CC0A3646D4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19A6B5CE-CB1D-48EE-8B43-E952235C8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E3F3EAA5-4E15-400B-BBA3-82B3F49A21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72BA2E40-BE9B-4C54-9CDD-40EE804CCE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DA909B4-15FF-46A6-8A7F-7AEF977FE9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517897"/>
            <a:ext cx="11111729" cy="58579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1D123B-B7B7-D43A-BC91-DF4A651E3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714" y="2081824"/>
            <a:ext cx="5040285" cy="116958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4000" dirty="0"/>
              <a:t>Results </a:t>
            </a:r>
            <a:br>
              <a:rPr lang="en-US" sz="4000" dirty="0"/>
            </a:br>
            <a:br>
              <a:rPr lang="en-US" sz="4000" dirty="0"/>
            </a:br>
            <a:endParaRPr lang="en-US" sz="4000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55714" y="2263365"/>
            <a:ext cx="49377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graph of a logistic curve&#10;&#10;AI-generated content may be incorrect.">
            <a:extLst>
              <a:ext uri="{FF2B5EF4-FFF2-40B4-BE49-F238E27FC236}">
                <a16:creationId xmlns:a16="http://schemas.microsoft.com/office/drawing/2014/main" id="{DEA4997C-9153-85E3-DA6F-0955A1800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955" y="340960"/>
            <a:ext cx="6558222" cy="4312031"/>
          </a:xfrm>
          <a:prstGeom prst="rect">
            <a:avLst/>
          </a:prstGeom>
        </p:spPr>
      </p:pic>
      <p:pic>
        <p:nvPicPr>
          <p:cNvPr id="7" name="Picture 6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D8D1528-D92E-06E5-7CE4-ADCE9BA17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3474" y="4742162"/>
            <a:ext cx="4389120" cy="8668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EFFB43-621C-5CA1-02CD-61A743E6314A}"/>
              </a:ext>
            </a:extLst>
          </p:cNvPr>
          <p:cNvSpPr txBox="1"/>
          <p:nvPr/>
        </p:nvSpPr>
        <p:spPr>
          <a:xfrm>
            <a:off x="1028538" y="249697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Delta Model </a:t>
            </a:r>
            <a:endParaRPr lang="en-SI" sz="2800" dirty="0"/>
          </a:p>
        </p:txBody>
      </p:sp>
    </p:spTree>
    <p:extLst>
      <p:ext uri="{BB962C8B-B14F-4D97-AF65-F5344CB8AC3E}">
        <p14:creationId xmlns:p14="http://schemas.microsoft.com/office/powerpoint/2010/main" val="3436853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EB3F2-63EF-22D0-203A-F7A3F04A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sz="5400"/>
              <a:t>2. Bootstrapping </a:t>
            </a:r>
            <a:endParaRPr lang="en-SI" sz="5400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D9CB1-A53A-51EF-51E8-D3964D40B8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76" y="2240915"/>
            <a:ext cx="10515600" cy="42519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200" b="1" dirty="0"/>
              <a:t>What is the Bootstrapping Method?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/>
              <a:t>A </a:t>
            </a:r>
            <a:r>
              <a:rPr lang="en-GB" sz="2200" b="1" dirty="0"/>
              <a:t>resampling-based statistical technique</a:t>
            </a:r>
            <a:r>
              <a:rPr lang="en-GB" sz="2200" dirty="0"/>
              <a:t> used to estimate the </a:t>
            </a:r>
            <a:r>
              <a:rPr lang="en-GB" sz="2200" b="1" dirty="0"/>
              <a:t>distribution of a statistic</a:t>
            </a:r>
            <a:r>
              <a:rPr lang="en-GB" sz="2200" dirty="0"/>
              <a:t> (e.g., mean, coefficient, predicted probability).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/>
              <a:t>Involves repeatedly </a:t>
            </a:r>
            <a:r>
              <a:rPr lang="en-GB" sz="2200" b="1" dirty="0"/>
              <a:t>sampling with replacement</a:t>
            </a:r>
            <a:r>
              <a:rPr lang="en-GB" sz="2200" dirty="0"/>
              <a:t> from the original data and computing the statistic of interest on each sample.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/>
              <a:t>Allows construction of </a:t>
            </a:r>
            <a:r>
              <a:rPr lang="en-GB" sz="2200" b="1" dirty="0"/>
              <a:t>confidence intervals and standard errors</a:t>
            </a:r>
            <a:r>
              <a:rPr lang="en-GB" sz="2200" dirty="0"/>
              <a:t> without relying on strong distributional assumptions.</a:t>
            </a:r>
          </a:p>
          <a:p>
            <a:endParaRPr lang="en-SI" sz="2200" dirty="0"/>
          </a:p>
        </p:txBody>
      </p:sp>
    </p:spTree>
    <p:extLst>
      <p:ext uri="{BB962C8B-B14F-4D97-AF65-F5344CB8AC3E}">
        <p14:creationId xmlns:p14="http://schemas.microsoft.com/office/powerpoint/2010/main" val="3985640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118A68-DEFF-20E7-433F-69CF91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 b="1"/>
              <a:t>Bootstrapping with MLE</a:t>
            </a:r>
            <a:br>
              <a:rPr lang="en-GB" sz="4800" b="1"/>
            </a:br>
            <a:endParaRPr lang="en-SI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AD805-7FF0-E3CB-C4E7-DEB86B420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943" y="2850457"/>
            <a:ext cx="9941319" cy="3124658"/>
          </a:xfrm>
        </p:spPr>
        <p:txBody>
          <a:bodyPr anchor="ctr">
            <a:normAutofit fontScale="85000" lnSpcReduction="20000"/>
          </a:bodyPr>
          <a:lstStyle/>
          <a:p>
            <a:pPr>
              <a:buNone/>
            </a:pPr>
            <a:endParaRPr lang="en-GB" sz="1900" dirty="0"/>
          </a:p>
          <a:p>
            <a:pPr>
              <a:buNone/>
            </a:pPr>
            <a:r>
              <a:rPr lang="en-GB" sz="1900" dirty="0"/>
              <a:t>To solve the limitations of the delta method, we used: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MLE-based logistic regression</a:t>
            </a:r>
            <a:r>
              <a:rPr lang="en-GB" sz="1900" dirty="0"/>
              <a:t> to fit the model.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19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Bootstrap sampling</a:t>
            </a:r>
            <a:r>
              <a:rPr lang="en-GB" sz="1900" dirty="0"/>
              <a:t> (e.g., 20,000 draws from the parameter distribution) to: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900" dirty="0"/>
              <a:t>Estimate </a:t>
            </a:r>
            <a:r>
              <a:rPr lang="en-GB" sz="1900" b="1" dirty="0"/>
              <a:t>confidence intervals</a:t>
            </a:r>
            <a:r>
              <a:rPr lang="en-GB" sz="1900" dirty="0"/>
              <a:t> of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900" dirty="0"/>
              <a:t>Smooth the curves to account for sample variability.</a:t>
            </a:r>
          </a:p>
          <a:p>
            <a:pPr>
              <a:buNone/>
            </a:pPr>
            <a:r>
              <a:rPr lang="en-GB" sz="1900" dirty="0"/>
              <a:t>This provided: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Robust estimates</a:t>
            </a:r>
            <a:r>
              <a:rPr lang="en-GB" sz="1900" dirty="0"/>
              <a:t> of AE probability.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Smoothed and reliable confidence bands</a:t>
            </a:r>
            <a:r>
              <a:rPr lang="en-GB" sz="1900" dirty="0"/>
              <a:t> even with imbalanced data.</a:t>
            </a:r>
          </a:p>
          <a:p>
            <a:endParaRPr lang="en-SI" sz="19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B1D6623B-5623-08DA-AD50-1E36369EC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251" y="3868228"/>
            <a:ext cx="1635504" cy="27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86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A9ABEE-3146-8EE5-8728-A49DBE834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1" name="Rectangle 130">
            <a:extLst>
              <a:ext uri="{FF2B5EF4-FFF2-40B4-BE49-F238E27FC236}">
                <a16:creationId xmlns:a16="http://schemas.microsoft.com/office/drawing/2014/main" id="{18ED5DE8-CA8B-4332-9D76-60AD9B818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B51D62-3F04-2209-8356-5E33730D8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50" y="1230020"/>
            <a:ext cx="3931924" cy="118225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600" dirty="0"/>
              <a:t>Results </a:t>
            </a:r>
            <a:br>
              <a:rPr lang="en-US" sz="4600" dirty="0"/>
            </a:br>
            <a:br>
              <a:rPr lang="en-US" sz="4600" dirty="0"/>
            </a:br>
            <a:endParaRPr lang="en-US" sz="4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1EDECB-E16B-950F-7C12-BE70BB891DB4}"/>
              </a:ext>
            </a:extLst>
          </p:cNvPr>
          <p:cNvSpPr txBox="1"/>
          <p:nvPr/>
        </p:nvSpPr>
        <p:spPr>
          <a:xfrm>
            <a:off x="329184" y="1631897"/>
            <a:ext cx="3931924" cy="12979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Bootstrapping Model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A: Jagged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B: Almost Smoothed 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22983B4D-AA9E-4FCA-A321-B87362793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2446384" cy="5777808"/>
          </a:xfrm>
        </p:grpSpPr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2432161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2446384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Rectangle 13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7417" y="679731"/>
            <a:ext cx="6875958" cy="56628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graph of a graph&#10;&#10;AI-generated content may be incorrect.">
            <a:extLst>
              <a:ext uri="{FF2B5EF4-FFF2-40B4-BE49-F238E27FC236}">
                <a16:creationId xmlns:a16="http://schemas.microsoft.com/office/drawing/2014/main" id="{AE952FD0-5A00-9820-04EC-D78E3D63C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472" y="1128806"/>
            <a:ext cx="3118104" cy="2050153"/>
          </a:xfrm>
          <a:prstGeom prst="rect">
            <a:avLst/>
          </a:prstGeom>
        </p:spPr>
      </p:pic>
      <p:pic>
        <p:nvPicPr>
          <p:cNvPr id="11" name="Picture 10" descr="A graph of a graph&#10;&#10;AI-generated content may be incorrect.">
            <a:extLst>
              <a:ext uri="{FF2B5EF4-FFF2-40B4-BE49-F238E27FC236}">
                <a16:creationId xmlns:a16="http://schemas.microsoft.com/office/drawing/2014/main" id="{62A87024-2431-9AF0-F2AD-6DF65B261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330" y="1222349"/>
            <a:ext cx="3118104" cy="1863067"/>
          </a:xfrm>
          <a:prstGeom prst="rect">
            <a:avLst/>
          </a:prstGeom>
        </p:spPr>
      </p:pic>
      <p:pic>
        <p:nvPicPr>
          <p:cNvPr id="12" name="Content Placeholder 4" descr="A computer screen shot of numbers and letters&#10;&#10;AI-generated content may be incorrect.">
            <a:extLst>
              <a:ext uri="{FF2B5EF4-FFF2-40B4-BE49-F238E27FC236}">
                <a16:creationId xmlns:a16="http://schemas.microsoft.com/office/drawing/2014/main" id="{C14AB70C-2E75-2721-86C8-BDF3B78517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897472" y="4294124"/>
            <a:ext cx="3118104" cy="1138107"/>
          </a:xfrm>
          <a:prstGeom prst="rect">
            <a:avLst/>
          </a:prstGeom>
        </p:spPr>
      </p:pic>
      <p:pic>
        <p:nvPicPr>
          <p:cNvPr id="13" name="Picture 12" descr="A computer screen shot of numbers and letters&#10;&#10;AI-generated content may be incorrect.">
            <a:extLst>
              <a:ext uri="{FF2B5EF4-FFF2-40B4-BE49-F238E27FC236}">
                <a16:creationId xmlns:a16="http://schemas.microsoft.com/office/drawing/2014/main" id="{510D5E0B-5B72-94A1-7962-C9A029AE3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1330" y="4298021"/>
            <a:ext cx="3118104" cy="113031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0D0AC06-C7F1-832F-A6D6-91044A807488}"/>
              </a:ext>
            </a:extLst>
          </p:cNvPr>
          <p:cNvSpPr/>
          <p:nvPr/>
        </p:nvSpPr>
        <p:spPr>
          <a:xfrm>
            <a:off x="6212577" y="5412803"/>
            <a:ext cx="593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3D9D3A-35B1-F74F-E7AC-EB11E643A3E5}"/>
              </a:ext>
            </a:extLst>
          </p:cNvPr>
          <p:cNvSpPr/>
          <p:nvPr/>
        </p:nvSpPr>
        <p:spPr>
          <a:xfrm>
            <a:off x="9299211" y="5363639"/>
            <a:ext cx="603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94072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8B43E2-0A30-A230-1882-75CA0D9D9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en-GB" dirty="0"/>
              <a:t>Comparison Delta with Bootstrapping </a:t>
            </a:r>
            <a:endParaRPr lang="en-SI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953" y="1634502"/>
            <a:ext cx="10451592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41248" y="1538176"/>
            <a:ext cx="1873457" cy="1098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B84AC47-0596-B936-E129-15A201CAEB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2389118"/>
              </p:ext>
            </p:extLst>
          </p:nvPr>
        </p:nvGraphicFramePr>
        <p:xfrm>
          <a:off x="1195856" y="1926266"/>
          <a:ext cx="9800289" cy="4357528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284457">
                  <a:extLst>
                    <a:ext uri="{9D8B030D-6E8A-4147-A177-3AD203B41FA5}">
                      <a16:colId xmlns:a16="http://schemas.microsoft.com/office/drawing/2014/main" val="4049079418"/>
                    </a:ext>
                  </a:extLst>
                </a:gridCol>
                <a:gridCol w="3267567">
                  <a:extLst>
                    <a:ext uri="{9D8B030D-6E8A-4147-A177-3AD203B41FA5}">
                      <a16:colId xmlns:a16="http://schemas.microsoft.com/office/drawing/2014/main" val="4111762221"/>
                    </a:ext>
                  </a:extLst>
                </a:gridCol>
                <a:gridCol w="3248265">
                  <a:extLst>
                    <a:ext uri="{9D8B030D-6E8A-4147-A177-3AD203B41FA5}">
                      <a16:colId xmlns:a16="http://schemas.microsoft.com/office/drawing/2014/main" val="3276726268"/>
                    </a:ext>
                  </a:extLst>
                </a:gridCol>
              </a:tblGrid>
              <a:tr h="261215">
                <a:tc>
                  <a:txBody>
                    <a:bodyPr/>
                    <a:lstStyle/>
                    <a:p>
                      <a:r>
                        <a:rPr lang="en-GB" sz="1100" b="1"/>
                        <a:t>Aspect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Delta Method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Bootstrap Method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4231139608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Core Assumption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Assumes asymptotic normality (Gaussian distribution of estimates)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No distributional assumptions — empirical resampling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2034484362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Sensitivity to Non-Gaussian Data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High — accuracy degrades if the model residuals are not Gaussian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Low — works well even with skewed or irregular distributions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611654210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Computational Complexity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Low — fast, closed-form gradients and covariance used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High — needs repeated model simulations (1,000–20,000 times)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1207171373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Implementation Tools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statsmodels with analytical gradients and covariance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numpy, scipy, or ML libraries (e.g., sklearn) with resampling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4206688187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Smoothness of Result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Smooth by construction (analytic CI)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Can be jagged without smoothing unless explicitly applied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291034022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Robustness to Data Issues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Sensitive to model misspecification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More robust, especially with outliers or non-normality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972378717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Confidence Interval Estimation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Uses gradients (Jacobian) and covariance matrix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Uses empirical percentiles from resampled predictions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1749997556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Interpretability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Easy to understand due to closed-form calculations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Can be harder to interpret without smoothing or enough samples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1652367152"/>
                  </a:ext>
                </a:extLst>
              </a:tr>
              <a:tr h="261215">
                <a:tc>
                  <a:txBody>
                    <a:bodyPr/>
                    <a:lstStyle/>
                    <a:p>
                      <a:r>
                        <a:rPr lang="en-GB" sz="1100" b="1"/>
                        <a:t>Parameter CI Access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Built-in with statsmodels (.conf_int())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Must extract from bootstrap distribution manually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175642554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 dirty="0"/>
                        <a:t>Clinical Suitability</a:t>
                      </a:r>
                      <a:endParaRPr lang="en-GB" sz="1100" dirty="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Less suitable</a:t>
                      </a:r>
                      <a:r>
                        <a:rPr lang="en-GB" sz="1100"/>
                        <a:t> for real-world clinical data (due to assumptions)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More suitable</a:t>
                      </a:r>
                      <a:r>
                        <a:rPr lang="en-GB" sz="1100" dirty="0"/>
                        <a:t>, especially when assumptions are violated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412387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7206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4176BA4-858C-E4EC-4E3A-6626E9B0F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068" y="637426"/>
            <a:ext cx="3418659" cy="5583148"/>
          </a:xfrm>
        </p:spPr>
        <p:txBody>
          <a:bodyPr anchor="ctr">
            <a:normAutofit/>
          </a:bodyPr>
          <a:lstStyle/>
          <a:p>
            <a:r>
              <a:rPr lang="en-GB" sz="3200" dirty="0"/>
              <a:t>Comparison Bootstrapping's (Jagged with Smoothed)</a:t>
            </a:r>
            <a:endParaRPr lang="en-SI" sz="3200" dirty="0"/>
          </a:p>
        </p:txBody>
      </p:sp>
      <p:sp>
        <p:nvSpPr>
          <p:cNvPr id="34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B2F7562-62D1-76CE-0D69-70671D34BC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8438379"/>
              </p:ext>
            </p:extLst>
          </p:nvPr>
        </p:nvGraphicFramePr>
        <p:xfrm>
          <a:off x="4648018" y="686961"/>
          <a:ext cx="6900513" cy="5443871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274196">
                  <a:extLst>
                    <a:ext uri="{9D8B030D-6E8A-4147-A177-3AD203B41FA5}">
                      <a16:colId xmlns:a16="http://schemas.microsoft.com/office/drawing/2014/main" val="3905131372"/>
                    </a:ext>
                  </a:extLst>
                </a:gridCol>
                <a:gridCol w="2310440">
                  <a:extLst>
                    <a:ext uri="{9D8B030D-6E8A-4147-A177-3AD203B41FA5}">
                      <a16:colId xmlns:a16="http://schemas.microsoft.com/office/drawing/2014/main" val="1567739981"/>
                    </a:ext>
                  </a:extLst>
                </a:gridCol>
                <a:gridCol w="2315877">
                  <a:extLst>
                    <a:ext uri="{9D8B030D-6E8A-4147-A177-3AD203B41FA5}">
                      <a16:colId xmlns:a16="http://schemas.microsoft.com/office/drawing/2014/main" val="2946889972"/>
                    </a:ext>
                  </a:extLst>
                </a:gridCol>
              </a:tblGrid>
              <a:tr h="447451">
                <a:tc>
                  <a:txBody>
                    <a:bodyPr/>
                    <a:lstStyle/>
                    <a:p>
                      <a:r>
                        <a:rPr lang="en-GB" sz="1100" b="1" dirty="0"/>
                        <a:t>Aspect</a:t>
                      </a:r>
                      <a:endParaRPr lang="en-GB" sz="1100" dirty="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First Code (with Smoothing)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Second Code (without Smoothing)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3910721254"/>
                  </a:ext>
                </a:extLst>
              </a:tr>
              <a:tr h="273481">
                <a:tc>
                  <a:txBody>
                    <a:bodyPr/>
                    <a:lstStyle/>
                    <a:p>
                      <a:r>
                        <a:rPr lang="en-GB" sz="1100" b="1"/>
                        <a:t>Bootstrap Samples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20,000 (n_bootstraps = 20000)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1,000 (n_bootstraps = 1000)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534724429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Smoothing of Bootstrap Curves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Yes, using gaussian_filter1d to smooth individual curves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No smoothing applied to individual bootstrap curves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4007735399"/>
                  </a:ext>
                </a:extLst>
              </a:tr>
              <a:tr h="621421">
                <a:tc>
                  <a:txBody>
                    <a:bodyPr/>
                    <a:lstStyle/>
                    <a:p>
                      <a:r>
                        <a:rPr lang="en-GB" sz="1100" b="1"/>
                        <a:t>Confidence Interval Smoothing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Yes, applies smoothing to both bootstrap predictions and CI bounds (sigma_ci = 1.2)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No smoothing applied to confidence intervals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592288586"/>
                  </a:ext>
                </a:extLst>
              </a:tr>
              <a:tr h="621421">
                <a:tc>
                  <a:txBody>
                    <a:bodyPr/>
                    <a:lstStyle/>
                    <a:p>
                      <a:r>
                        <a:rPr lang="en-GB" sz="1100" b="1"/>
                        <a:t>Logistic Curve Plot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Shows the </a:t>
                      </a:r>
                      <a:r>
                        <a:rPr lang="en-GB" sz="1100" b="1"/>
                        <a:t>logistic regression curve</a:t>
                      </a:r>
                      <a:r>
                        <a:rPr lang="en-GB" sz="1100"/>
                        <a:t> (MLE) and </a:t>
                      </a:r>
                      <a:r>
                        <a:rPr lang="en-GB" sz="1100" b="1"/>
                        <a:t>mean smoothed bootstrap curve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Shows the </a:t>
                      </a:r>
                      <a:r>
                        <a:rPr lang="en-GB" sz="1100" b="1"/>
                        <a:t>logistic regression curve</a:t>
                      </a:r>
                      <a:r>
                        <a:rPr lang="en-GB" sz="1100"/>
                        <a:t> (MLE) and </a:t>
                      </a:r>
                      <a:r>
                        <a:rPr lang="en-GB" sz="1100" b="1"/>
                        <a:t>mean bootstrap curve</a:t>
                      </a:r>
                      <a:r>
                        <a:rPr lang="en-GB" sz="1100"/>
                        <a:t> (no smoothing)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3359003467"/>
                  </a:ext>
                </a:extLst>
              </a:tr>
              <a:tr h="621421">
                <a:tc>
                  <a:txBody>
                    <a:bodyPr/>
                    <a:lstStyle/>
                    <a:p>
                      <a:r>
                        <a:rPr lang="en-GB" sz="1100" b="1"/>
                        <a:t>CI Plotting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95% CI</a:t>
                      </a:r>
                      <a:r>
                        <a:rPr lang="en-GB" sz="1100"/>
                        <a:t> with smoothed upper and lower bounds (green shaded area)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95% CI</a:t>
                      </a:r>
                      <a:r>
                        <a:rPr lang="en-GB" sz="1100"/>
                        <a:t> with raw upper and lower bounds (green shaded area)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3903112943"/>
                  </a:ext>
                </a:extLst>
              </a:tr>
              <a:tr h="621421">
                <a:tc>
                  <a:txBody>
                    <a:bodyPr/>
                    <a:lstStyle/>
                    <a:p>
                      <a:r>
                        <a:rPr lang="en-GB" sz="1100" b="1"/>
                        <a:t>Plot Aesthetics (Jaggedness)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Smoother</a:t>
                      </a:r>
                      <a:r>
                        <a:rPr lang="en-GB" sz="1100"/>
                        <a:t>, less jagged due to smoothing on curves and CI bounds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More jagged</a:t>
                      </a:r>
                      <a:r>
                        <a:rPr lang="en-GB" sz="1100"/>
                        <a:t>, no smoothing, rougher appearance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897050460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Confidence Interval Type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Bootstrap-based CI</a:t>
                      </a:r>
                      <a:r>
                        <a:rPr lang="en-GB" sz="1100"/>
                        <a:t> with smoothing applied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Bootstrap-based CI</a:t>
                      </a:r>
                      <a:r>
                        <a:rPr lang="en-GB" sz="1100"/>
                        <a:t> without smoothing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3213619198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Complexity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More complex, with additional smoothing steps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Simpler and faster, without smoothing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795413439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Plot Interpretation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Easier to interpret due to reduced noise and smoothing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More variable and noisy, can show raw variability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1206591145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Computational Intensity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Higher (due to larger number of bootstraps and smoothing)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Lower (fewer bootstraps and no smoothing)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189340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707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AE47195D-EC06-4298-8805-0F0D659976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7F39E8-FDB2-4F7D-A28E-4C99B3498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100"/>
              <a:t>Formulations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screenshot of a white screen&#10;&#10;AI-generated content may be incorrect.">
            <a:extLst>
              <a:ext uri="{FF2B5EF4-FFF2-40B4-BE49-F238E27FC236}">
                <a16:creationId xmlns:a16="http://schemas.microsoft.com/office/drawing/2014/main" id="{F04B6096-7DDB-ED08-1370-E4075D356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58" y="858525"/>
            <a:ext cx="3322589" cy="5211906"/>
          </a:xfrm>
          <a:prstGeom prst="rect">
            <a:avLst/>
          </a:prstGeom>
        </p:spPr>
      </p:pic>
      <p:pic>
        <p:nvPicPr>
          <p:cNvPr id="5" name="Content Placeholder 4" descr="A screenshot of a math application&#10;&#10;AI-generated content may be incorrect.">
            <a:extLst>
              <a:ext uri="{FF2B5EF4-FFF2-40B4-BE49-F238E27FC236}">
                <a16:creationId xmlns:a16="http://schemas.microsoft.com/office/drawing/2014/main" id="{9BF4EE99-E7DE-128F-CF31-525311AEE1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57706" y="1161332"/>
            <a:ext cx="3685032" cy="460629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124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D1F64A-25E1-2848-E656-8F4CE2E7A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II: Non-Parametric Models</a:t>
            </a:r>
            <a:endParaRPr lang="en-SI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3439E-8CF6-B010-77F5-021DD7307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>
              <a:buNone/>
            </a:pPr>
            <a:r>
              <a:rPr lang="en-GB" sz="2400" dirty="0"/>
              <a:t>previous approaches (logistic regression + delta method or bootstrap) </a:t>
            </a:r>
            <a:r>
              <a:rPr lang="en-GB" sz="2400" b="1" dirty="0"/>
              <a:t>assumed a fixed functional form</a:t>
            </a:r>
            <a:r>
              <a:rPr lang="en-GB" sz="2400" dirty="0"/>
              <a:t> (sigmoid/logistic curve).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The </a:t>
            </a:r>
            <a:r>
              <a:rPr lang="en-GB" sz="2400" b="1" dirty="0"/>
              <a:t>relationship between SUV and AE risk</a:t>
            </a:r>
            <a:r>
              <a:rPr lang="en-GB" sz="2400" dirty="0"/>
              <a:t> might not follow a perfect S-shape.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Imbalanced data</a:t>
            </a:r>
            <a:r>
              <a:rPr lang="en-GB" sz="2400" dirty="0"/>
              <a:t> causes bias in parametric estimation.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Nonparametric methods</a:t>
            </a:r>
            <a:r>
              <a:rPr lang="en-GB" sz="2400" dirty="0"/>
              <a:t> make fewer assumptions about the data distribution and offer more flexibility.</a:t>
            </a:r>
          </a:p>
          <a:p>
            <a:endParaRPr lang="en-SI" sz="24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8498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29068-AA72-BC73-3D99-4E4C4B334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9600" dirty="0"/>
              <a:t>TBC…</a:t>
            </a:r>
            <a:r>
              <a:rPr lang="en-GB" sz="9600" dirty="0">
                <a:sym typeface="Wingdings" panose="05000000000000000000" pitchFamily="2" charset="2"/>
              </a:rPr>
              <a:t></a:t>
            </a:r>
            <a:endParaRPr lang="en-SI" sz="9600" dirty="0"/>
          </a:p>
        </p:txBody>
      </p:sp>
    </p:spTree>
    <p:extLst>
      <p:ext uri="{BB962C8B-B14F-4D97-AF65-F5344CB8AC3E}">
        <p14:creationId xmlns:p14="http://schemas.microsoft.com/office/powerpoint/2010/main" val="4189103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F0DCC097-1DB8-4B6D-85D0-6FBA0E1CA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24">
            <a:extLst>
              <a:ext uri="{FF2B5EF4-FFF2-40B4-BE49-F238E27FC236}">
                <a16:creationId xmlns:a16="http://schemas.microsoft.com/office/drawing/2014/main" id="{E0B58608-23C8-4441-994D-C6823EEE1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9" cy="2083506"/>
          </a:xfrm>
          <a:custGeom>
            <a:avLst/>
            <a:gdLst>
              <a:gd name="connsiteX0" fmla="*/ 0 w 12191999"/>
              <a:gd name="connsiteY0" fmla="*/ 0 h 2083506"/>
              <a:gd name="connsiteX1" fmla="*/ 9429748 w 12191999"/>
              <a:gd name="connsiteY1" fmla="*/ 0 h 2083506"/>
              <a:gd name="connsiteX2" fmla="*/ 9429748 w 12191999"/>
              <a:gd name="connsiteY2" fmla="*/ 1 h 2083506"/>
              <a:gd name="connsiteX3" fmla="*/ 12191999 w 12191999"/>
              <a:gd name="connsiteY3" fmla="*/ 1 h 2083506"/>
              <a:gd name="connsiteX4" fmla="*/ 12191999 w 12191999"/>
              <a:gd name="connsiteY4" fmla="*/ 1164372 h 2083506"/>
              <a:gd name="connsiteX5" fmla="*/ 12147852 w 12191999"/>
              <a:gd name="connsiteY5" fmla="*/ 1163783 h 2083506"/>
              <a:gd name="connsiteX6" fmla="*/ 11993604 w 12191999"/>
              <a:gd name="connsiteY6" fmla="*/ 1153496 h 2083506"/>
              <a:gd name="connsiteX7" fmla="*/ 11865319 w 12191999"/>
              <a:gd name="connsiteY7" fmla="*/ 1176624 h 2083506"/>
              <a:gd name="connsiteX8" fmla="*/ 11718353 w 12191999"/>
              <a:gd name="connsiteY8" fmla="*/ 1209136 h 2083506"/>
              <a:gd name="connsiteX9" fmla="*/ 11609067 w 12191999"/>
              <a:gd name="connsiteY9" fmla="*/ 1218512 h 2083506"/>
              <a:gd name="connsiteX10" fmla="*/ 11545958 w 12191999"/>
              <a:gd name="connsiteY10" fmla="*/ 1240430 h 2083506"/>
              <a:gd name="connsiteX11" fmla="*/ 11445770 w 12191999"/>
              <a:gd name="connsiteY11" fmla="*/ 1225780 h 2083506"/>
              <a:gd name="connsiteX12" fmla="*/ 11398842 w 12191999"/>
              <a:gd name="connsiteY12" fmla="*/ 1227250 h 2083506"/>
              <a:gd name="connsiteX13" fmla="*/ 11240093 w 12191999"/>
              <a:gd name="connsiteY13" fmla="*/ 1266797 h 2083506"/>
              <a:gd name="connsiteX14" fmla="*/ 11141364 w 12191999"/>
              <a:gd name="connsiteY14" fmla="*/ 1288059 h 2083506"/>
              <a:gd name="connsiteX15" fmla="*/ 11015396 w 12191999"/>
              <a:gd name="connsiteY15" fmla="*/ 1353104 h 2083506"/>
              <a:gd name="connsiteX16" fmla="*/ 10973905 w 12191999"/>
              <a:gd name="connsiteY16" fmla="*/ 1365109 h 2083506"/>
              <a:gd name="connsiteX17" fmla="*/ 10904858 w 12191999"/>
              <a:gd name="connsiteY17" fmla="*/ 1371966 h 2083506"/>
              <a:gd name="connsiteX18" fmla="*/ 10827883 w 12191999"/>
              <a:gd name="connsiteY18" fmla="*/ 1410270 h 2083506"/>
              <a:gd name="connsiteX19" fmla="*/ 10690996 w 12191999"/>
              <a:gd name="connsiteY19" fmla="*/ 1426394 h 2083506"/>
              <a:gd name="connsiteX20" fmla="*/ 10624461 w 12191999"/>
              <a:gd name="connsiteY20" fmla="*/ 1444283 h 2083506"/>
              <a:gd name="connsiteX21" fmla="*/ 10517208 w 12191999"/>
              <a:gd name="connsiteY21" fmla="*/ 1478947 h 2083506"/>
              <a:gd name="connsiteX22" fmla="*/ 10497937 w 12191999"/>
              <a:gd name="connsiteY22" fmla="*/ 1469831 h 2083506"/>
              <a:gd name="connsiteX23" fmla="*/ 10471201 w 12191999"/>
              <a:gd name="connsiteY23" fmla="*/ 1486037 h 2083506"/>
              <a:gd name="connsiteX24" fmla="*/ 10448263 w 12191999"/>
              <a:gd name="connsiteY24" fmla="*/ 1478223 h 2083506"/>
              <a:gd name="connsiteX25" fmla="*/ 10388089 w 12191999"/>
              <a:gd name="connsiteY25" fmla="*/ 1507175 h 2083506"/>
              <a:gd name="connsiteX26" fmla="*/ 10333720 w 12191999"/>
              <a:gd name="connsiteY26" fmla="*/ 1515848 h 2083506"/>
              <a:gd name="connsiteX27" fmla="*/ 10104338 w 12191999"/>
              <a:gd name="connsiteY27" fmla="*/ 1569424 h 2083506"/>
              <a:gd name="connsiteX28" fmla="*/ 9910445 w 12191999"/>
              <a:gd name="connsiteY28" fmla="*/ 1632275 h 2083506"/>
              <a:gd name="connsiteX29" fmla="*/ 9770872 w 12191999"/>
              <a:gd name="connsiteY29" fmla="*/ 1688088 h 2083506"/>
              <a:gd name="connsiteX30" fmla="*/ 9733849 w 12191999"/>
              <a:gd name="connsiteY30" fmla="*/ 1700034 h 2083506"/>
              <a:gd name="connsiteX31" fmla="*/ 9703714 w 12191999"/>
              <a:gd name="connsiteY31" fmla="*/ 1730093 h 2083506"/>
              <a:gd name="connsiteX32" fmla="*/ 9698351 w 12191999"/>
              <a:gd name="connsiteY32" fmla="*/ 1730377 h 2083506"/>
              <a:gd name="connsiteX33" fmla="*/ 9632895 w 12191999"/>
              <a:gd name="connsiteY33" fmla="*/ 1736363 h 2083506"/>
              <a:gd name="connsiteX34" fmla="*/ 9569107 w 12191999"/>
              <a:gd name="connsiteY34" fmla="*/ 1741010 h 2083506"/>
              <a:gd name="connsiteX35" fmla="*/ 9536451 w 12191999"/>
              <a:gd name="connsiteY35" fmla="*/ 1755120 h 2083506"/>
              <a:gd name="connsiteX36" fmla="*/ 9529385 w 12191999"/>
              <a:gd name="connsiteY36" fmla="*/ 1757515 h 2083506"/>
              <a:gd name="connsiteX37" fmla="*/ 9498527 w 12191999"/>
              <a:gd name="connsiteY37" fmla="*/ 1753117 h 2083506"/>
              <a:gd name="connsiteX38" fmla="*/ 9436642 w 12191999"/>
              <a:gd name="connsiteY38" fmla="*/ 1755478 h 2083506"/>
              <a:gd name="connsiteX39" fmla="*/ 9429748 w 12191999"/>
              <a:gd name="connsiteY39" fmla="*/ 1756317 h 2083506"/>
              <a:gd name="connsiteX40" fmla="*/ 9429748 w 12191999"/>
              <a:gd name="connsiteY40" fmla="*/ 1768745 h 2083506"/>
              <a:gd name="connsiteX41" fmla="*/ 9425802 w 12191999"/>
              <a:gd name="connsiteY41" fmla="*/ 1769273 h 2083506"/>
              <a:gd name="connsiteX42" fmla="*/ 9349763 w 12191999"/>
              <a:gd name="connsiteY42" fmla="*/ 1776107 h 2083506"/>
              <a:gd name="connsiteX43" fmla="*/ 9256503 w 12191999"/>
              <a:gd name="connsiteY43" fmla="*/ 1800699 h 2083506"/>
              <a:gd name="connsiteX44" fmla="*/ 9222873 w 12191999"/>
              <a:gd name="connsiteY44" fmla="*/ 1803003 h 2083506"/>
              <a:gd name="connsiteX45" fmla="*/ 9224095 w 12191999"/>
              <a:gd name="connsiteY45" fmla="*/ 1807355 h 2083506"/>
              <a:gd name="connsiteX46" fmla="*/ 9211603 w 12191999"/>
              <a:gd name="connsiteY46" fmla="*/ 1807675 h 2083506"/>
              <a:gd name="connsiteX47" fmla="*/ 9183719 w 12191999"/>
              <a:gd name="connsiteY47" fmla="*/ 1807781 h 2083506"/>
              <a:gd name="connsiteX48" fmla="*/ 9100221 w 12191999"/>
              <a:gd name="connsiteY48" fmla="*/ 1808989 h 2083506"/>
              <a:gd name="connsiteX49" fmla="*/ 9077439 w 12191999"/>
              <a:gd name="connsiteY49" fmla="*/ 1817333 h 2083506"/>
              <a:gd name="connsiteX50" fmla="*/ 9055889 w 12191999"/>
              <a:gd name="connsiteY50" fmla="*/ 1817464 h 2083506"/>
              <a:gd name="connsiteX51" fmla="*/ 8930912 w 12191999"/>
              <a:gd name="connsiteY51" fmla="*/ 1828648 h 2083506"/>
              <a:gd name="connsiteX52" fmla="*/ 8913729 w 12191999"/>
              <a:gd name="connsiteY52" fmla="*/ 1829483 h 2083506"/>
              <a:gd name="connsiteX53" fmla="*/ 8904423 w 12191999"/>
              <a:gd name="connsiteY53" fmla="*/ 1833234 h 2083506"/>
              <a:gd name="connsiteX54" fmla="*/ 8871099 w 12191999"/>
              <a:gd name="connsiteY54" fmla="*/ 1833979 h 2083506"/>
              <a:gd name="connsiteX55" fmla="*/ 8869557 w 12191999"/>
              <a:gd name="connsiteY55" fmla="*/ 1836113 h 2083506"/>
              <a:gd name="connsiteX56" fmla="*/ 8760021 w 12191999"/>
              <a:gd name="connsiteY56" fmla="*/ 1854442 h 2083506"/>
              <a:gd name="connsiteX57" fmla="*/ 8741254 w 12191999"/>
              <a:gd name="connsiteY57" fmla="*/ 1857469 h 2083506"/>
              <a:gd name="connsiteX58" fmla="*/ 8725039 w 12191999"/>
              <a:gd name="connsiteY58" fmla="*/ 1856552 h 2083506"/>
              <a:gd name="connsiteX59" fmla="*/ 8635265 w 12191999"/>
              <a:gd name="connsiteY59" fmla="*/ 1859168 h 2083506"/>
              <a:gd name="connsiteX60" fmla="*/ 8613911 w 12191999"/>
              <a:gd name="connsiteY60" fmla="*/ 1857561 h 2083506"/>
              <a:gd name="connsiteX61" fmla="*/ 8604931 w 12191999"/>
              <a:gd name="connsiteY61" fmla="*/ 1854170 h 2083506"/>
              <a:gd name="connsiteX62" fmla="*/ 8570171 w 12191999"/>
              <a:gd name="connsiteY62" fmla="*/ 1860579 h 2083506"/>
              <a:gd name="connsiteX63" fmla="*/ 8516537 w 12191999"/>
              <a:gd name="connsiteY63" fmla="*/ 1864971 h 2083506"/>
              <a:gd name="connsiteX64" fmla="*/ 8491046 w 12191999"/>
              <a:gd name="connsiteY64" fmla="*/ 1868141 h 2083506"/>
              <a:gd name="connsiteX65" fmla="*/ 8470478 w 12191999"/>
              <a:gd name="connsiteY65" fmla="*/ 1866216 h 2083506"/>
              <a:gd name="connsiteX66" fmla="*/ 8353433 w 12191999"/>
              <a:gd name="connsiteY66" fmla="*/ 1865729 h 2083506"/>
              <a:gd name="connsiteX67" fmla="*/ 8347675 w 12191999"/>
              <a:gd name="connsiteY67" fmla="*/ 1865075 h 2083506"/>
              <a:gd name="connsiteX68" fmla="*/ 8343939 w 12191999"/>
              <a:gd name="connsiteY68" fmla="*/ 1865677 h 2083506"/>
              <a:gd name="connsiteX69" fmla="*/ 8221566 w 12191999"/>
              <a:gd name="connsiteY69" fmla="*/ 1881148 h 2083506"/>
              <a:gd name="connsiteX70" fmla="*/ 8066095 w 12191999"/>
              <a:gd name="connsiteY70" fmla="*/ 1919902 h 2083506"/>
              <a:gd name="connsiteX71" fmla="*/ 8044849 w 12191999"/>
              <a:gd name="connsiteY71" fmla="*/ 1916308 h 2083506"/>
              <a:gd name="connsiteX72" fmla="*/ 8041142 w 12191999"/>
              <a:gd name="connsiteY72" fmla="*/ 1915506 h 2083506"/>
              <a:gd name="connsiteX73" fmla="*/ 8022159 w 12191999"/>
              <a:gd name="connsiteY73" fmla="*/ 1911521 h 2083506"/>
              <a:gd name="connsiteX74" fmla="*/ 7944932 w 12191999"/>
              <a:gd name="connsiteY74" fmla="*/ 1917265 h 2083506"/>
              <a:gd name="connsiteX75" fmla="*/ 7879011 w 12191999"/>
              <a:gd name="connsiteY75" fmla="*/ 1928570 h 2083506"/>
              <a:gd name="connsiteX76" fmla="*/ 7865529 w 12191999"/>
              <a:gd name="connsiteY76" fmla="*/ 1934399 h 2083506"/>
              <a:gd name="connsiteX77" fmla="*/ 7774801 w 12191999"/>
              <a:gd name="connsiteY77" fmla="*/ 1947969 h 2083506"/>
              <a:gd name="connsiteX78" fmla="*/ 7748398 w 12191999"/>
              <a:gd name="connsiteY78" fmla="*/ 1955982 h 2083506"/>
              <a:gd name="connsiteX79" fmla="*/ 7740684 w 12191999"/>
              <a:gd name="connsiteY79" fmla="*/ 1955717 h 2083506"/>
              <a:gd name="connsiteX80" fmla="*/ 7712976 w 12191999"/>
              <a:gd name="connsiteY80" fmla="*/ 1960442 h 2083506"/>
              <a:gd name="connsiteX81" fmla="*/ 7699956 w 12191999"/>
              <a:gd name="connsiteY81" fmla="*/ 1966104 h 2083506"/>
              <a:gd name="connsiteX82" fmla="*/ 7684158 w 12191999"/>
              <a:gd name="connsiteY82" fmla="*/ 1962927 h 2083506"/>
              <a:gd name="connsiteX83" fmla="*/ 7643109 w 12191999"/>
              <a:gd name="connsiteY83" fmla="*/ 1964400 h 2083506"/>
              <a:gd name="connsiteX84" fmla="*/ 7630180 w 12191999"/>
              <a:gd name="connsiteY84" fmla="*/ 1970266 h 2083506"/>
              <a:gd name="connsiteX85" fmla="*/ 7609131 w 12191999"/>
              <a:gd name="connsiteY85" fmla="*/ 1971774 h 2083506"/>
              <a:gd name="connsiteX86" fmla="*/ 7555555 w 12191999"/>
              <a:gd name="connsiteY86" fmla="*/ 1969491 h 2083506"/>
              <a:gd name="connsiteX87" fmla="*/ 7520919 w 12191999"/>
              <a:gd name="connsiteY87" fmla="*/ 1970177 h 2083506"/>
              <a:gd name="connsiteX88" fmla="*/ 7456258 w 12191999"/>
              <a:gd name="connsiteY88" fmla="*/ 1960468 h 2083506"/>
              <a:gd name="connsiteX89" fmla="*/ 7393047 w 12191999"/>
              <a:gd name="connsiteY89" fmla="*/ 1952408 h 2083506"/>
              <a:gd name="connsiteX90" fmla="*/ 7199912 w 12191999"/>
              <a:gd name="connsiteY90" fmla="*/ 1959913 h 2083506"/>
              <a:gd name="connsiteX91" fmla="*/ 7146774 w 12191999"/>
              <a:gd name="connsiteY91" fmla="*/ 1956641 h 2083506"/>
              <a:gd name="connsiteX92" fmla="*/ 7122244 w 12191999"/>
              <a:gd name="connsiteY92" fmla="*/ 1953891 h 2083506"/>
              <a:gd name="connsiteX93" fmla="*/ 7032241 w 12191999"/>
              <a:gd name="connsiteY93" fmla="*/ 1962723 h 2083506"/>
              <a:gd name="connsiteX94" fmla="*/ 6941492 w 12191999"/>
              <a:gd name="connsiteY94" fmla="*/ 1976868 h 2083506"/>
              <a:gd name="connsiteX95" fmla="*/ 6906514 w 12191999"/>
              <a:gd name="connsiteY95" fmla="*/ 1968589 h 2083506"/>
              <a:gd name="connsiteX96" fmla="*/ 6826395 w 12191999"/>
              <a:gd name="connsiteY96" fmla="*/ 1974141 h 2083506"/>
              <a:gd name="connsiteX97" fmla="*/ 6716431 w 12191999"/>
              <a:gd name="connsiteY97" fmla="*/ 2004297 h 2083506"/>
              <a:gd name="connsiteX98" fmla="*/ 6569607 w 12191999"/>
              <a:gd name="connsiteY98" fmla="*/ 2015496 h 2083506"/>
              <a:gd name="connsiteX99" fmla="*/ 6561430 w 12191999"/>
              <a:gd name="connsiteY99" fmla="*/ 2020996 h 2083506"/>
              <a:gd name="connsiteX100" fmla="*/ 6549371 w 12191999"/>
              <a:gd name="connsiteY100" fmla="*/ 2024747 h 2083506"/>
              <a:gd name="connsiteX101" fmla="*/ 6547040 w 12191999"/>
              <a:gd name="connsiteY101" fmla="*/ 2024474 h 2083506"/>
              <a:gd name="connsiteX102" fmla="*/ 6530482 w 12191999"/>
              <a:gd name="connsiteY102" fmla="*/ 2026659 h 2083506"/>
              <a:gd name="connsiteX103" fmla="*/ 6528565 w 12191999"/>
              <a:gd name="connsiteY103" fmla="*/ 2028600 h 2083506"/>
              <a:gd name="connsiteX104" fmla="*/ 6517741 w 12191999"/>
              <a:gd name="connsiteY104" fmla="*/ 2030558 h 2083506"/>
              <a:gd name="connsiteX105" fmla="*/ 6497855 w 12191999"/>
              <a:gd name="connsiteY105" fmla="*/ 2035650 h 2083506"/>
              <a:gd name="connsiteX106" fmla="*/ 6492785 w 12191999"/>
              <a:gd name="connsiteY106" fmla="*/ 2035444 h 2083506"/>
              <a:gd name="connsiteX107" fmla="*/ 6460692 w 12191999"/>
              <a:gd name="connsiteY107" fmla="*/ 2041321 h 2083506"/>
              <a:gd name="connsiteX108" fmla="*/ 6459609 w 12191999"/>
              <a:gd name="connsiteY108" fmla="*/ 2040851 h 2083506"/>
              <a:gd name="connsiteX109" fmla="*/ 6447765 w 12191999"/>
              <a:gd name="connsiteY109" fmla="*/ 2040102 h 2083506"/>
              <a:gd name="connsiteX110" fmla="*/ 6426590 w 12191999"/>
              <a:gd name="connsiteY110" fmla="*/ 2039928 h 2083506"/>
              <a:gd name="connsiteX111" fmla="*/ 6401693 w 12191999"/>
              <a:gd name="connsiteY111" fmla="*/ 2033537 h 2083506"/>
              <a:gd name="connsiteX112" fmla="*/ 6387141 w 12191999"/>
              <a:gd name="connsiteY112" fmla="*/ 2033161 h 2083506"/>
              <a:gd name="connsiteX113" fmla="*/ 6357846 w 12191999"/>
              <a:gd name="connsiteY113" fmla="*/ 2036782 h 2083506"/>
              <a:gd name="connsiteX114" fmla="*/ 6342914 w 12191999"/>
              <a:gd name="connsiteY114" fmla="*/ 2037585 h 2083506"/>
              <a:gd name="connsiteX115" fmla="*/ 6336300 w 12191999"/>
              <a:gd name="connsiteY115" fmla="*/ 2038781 h 2083506"/>
              <a:gd name="connsiteX116" fmla="*/ 6317178 w 12191999"/>
              <a:gd name="connsiteY116" fmla="*/ 2038968 h 2083506"/>
              <a:gd name="connsiteX117" fmla="*/ 6161427 w 12191999"/>
              <a:gd name="connsiteY117" fmla="*/ 2047338 h 2083506"/>
              <a:gd name="connsiteX118" fmla="*/ 6097339 w 12191999"/>
              <a:gd name="connsiteY118" fmla="*/ 2082438 h 2083506"/>
              <a:gd name="connsiteX119" fmla="*/ 6079059 w 12191999"/>
              <a:gd name="connsiteY119" fmla="*/ 2081299 h 2083506"/>
              <a:gd name="connsiteX120" fmla="*/ 5998439 w 12191999"/>
              <a:gd name="connsiteY120" fmla="*/ 2070958 h 2083506"/>
              <a:gd name="connsiteX121" fmla="*/ 5904290 w 12191999"/>
              <a:gd name="connsiteY121" fmla="*/ 2070255 h 2083506"/>
              <a:gd name="connsiteX122" fmla="*/ 5814867 w 12191999"/>
              <a:gd name="connsiteY122" fmla="*/ 2079032 h 2083506"/>
              <a:gd name="connsiteX123" fmla="*/ 5725743 w 12191999"/>
              <a:gd name="connsiteY123" fmla="*/ 2070558 h 2083506"/>
              <a:gd name="connsiteX124" fmla="*/ 5650546 w 12191999"/>
              <a:gd name="connsiteY124" fmla="*/ 2052412 h 2083506"/>
              <a:gd name="connsiteX125" fmla="*/ 5581284 w 12191999"/>
              <a:gd name="connsiteY125" fmla="*/ 2023175 h 2083506"/>
              <a:gd name="connsiteX126" fmla="*/ 5572593 w 12191999"/>
              <a:gd name="connsiteY126" fmla="*/ 2018391 h 2083506"/>
              <a:gd name="connsiteX127" fmla="*/ 5548580 w 12191999"/>
              <a:gd name="connsiteY127" fmla="*/ 2016951 h 2083506"/>
              <a:gd name="connsiteX128" fmla="*/ 5471173 w 12191999"/>
              <a:gd name="connsiteY128" fmla="*/ 2018786 h 2083506"/>
              <a:gd name="connsiteX129" fmla="*/ 5340320 w 12191999"/>
              <a:gd name="connsiteY129" fmla="*/ 2037611 h 2083506"/>
              <a:gd name="connsiteX130" fmla="*/ 5254376 w 12191999"/>
              <a:gd name="connsiteY130" fmla="*/ 2042928 h 2083506"/>
              <a:gd name="connsiteX131" fmla="*/ 5258035 w 12191999"/>
              <a:gd name="connsiteY131" fmla="*/ 2035649 h 2083506"/>
              <a:gd name="connsiteX132" fmla="*/ 5230622 w 12191999"/>
              <a:gd name="connsiteY132" fmla="*/ 2024576 h 2083506"/>
              <a:gd name="connsiteX133" fmla="*/ 5026203 w 12191999"/>
              <a:gd name="connsiteY133" fmla="*/ 2030162 h 2083506"/>
              <a:gd name="connsiteX134" fmla="*/ 4973988 w 12191999"/>
              <a:gd name="connsiteY134" fmla="*/ 2026668 h 2083506"/>
              <a:gd name="connsiteX135" fmla="*/ 4928030 w 12191999"/>
              <a:gd name="connsiteY135" fmla="*/ 2033642 h 2083506"/>
              <a:gd name="connsiteX136" fmla="*/ 4908970 w 12191999"/>
              <a:gd name="connsiteY136" fmla="*/ 2030033 h 2083506"/>
              <a:gd name="connsiteX137" fmla="*/ 4905679 w 12191999"/>
              <a:gd name="connsiteY137" fmla="*/ 2029300 h 2083506"/>
              <a:gd name="connsiteX138" fmla="*/ 4892525 w 12191999"/>
              <a:gd name="connsiteY138" fmla="*/ 2028768 h 2083506"/>
              <a:gd name="connsiteX139" fmla="*/ 4888818 w 12191999"/>
              <a:gd name="connsiteY139" fmla="*/ 2025619 h 2083506"/>
              <a:gd name="connsiteX140" fmla="*/ 4869018 w 12191999"/>
              <a:gd name="connsiteY140" fmla="*/ 2022668 h 2083506"/>
              <a:gd name="connsiteX141" fmla="*/ 4844804 w 12191999"/>
              <a:gd name="connsiteY141" fmla="*/ 2022527 h 2083506"/>
              <a:gd name="connsiteX142" fmla="*/ 4758778 w 12191999"/>
              <a:gd name="connsiteY142" fmla="*/ 2021694 h 2083506"/>
              <a:gd name="connsiteX143" fmla="*/ 4744748 w 12191999"/>
              <a:gd name="connsiteY143" fmla="*/ 2023396 h 2083506"/>
              <a:gd name="connsiteX144" fmla="*/ 4698956 w 12191999"/>
              <a:gd name="connsiteY144" fmla="*/ 2020558 h 2083506"/>
              <a:gd name="connsiteX145" fmla="*/ 4658147 w 12191999"/>
              <a:gd name="connsiteY145" fmla="*/ 2019920 h 2083506"/>
              <a:gd name="connsiteX146" fmla="*/ 4631706 w 12191999"/>
              <a:gd name="connsiteY146" fmla="*/ 2021274 h 2083506"/>
              <a:gd name="connsiteX147" fmla="*/ 4624776 w 12191999"/>
              <a:gd name="connsiteY147" fmla="*/ 2020152 h 2083506"/>
              <a:gd name="connsiteX148" fmla="*/ 4598150 w 12191999"/>
              <a:gd name="connsiteY148" fmla="*/ 2019429 h 2083506"/>
              <a:gd name="connsiteX149" fmla="*/ 4584588 w 12191999"/>
              <a:gd name="connsiteY149" fmla="*/ 2021092 h 2083506"/>
              <a:gd name="connsiteX150" fmla="*/ 4571203 w 12191999"/>
              <a:gd name="connsiteY150" fmla="*/ 2017263 h 2083506"/>
              <a:gd name="connsiteX151" fmla="*/ 4567930 w 12191999"/>
              <a:gd name="connsiteY151" fmla="*/ 2014458 h 2083506"/>
              <a:gd name="connsiteX152" fmla="*/ 4548984 w 12191999"/>
              <a:gd name="connsiteY152" fmla="*/ 2015717 h 2083506"/>
              <a:gd name="connsiteX153" fmla="*/ 4533451 w 12191999"/>
              <a:gd name="connsiteY153" fmla="*/ 2012976 h 2083506"/>
              <a:gd name="connsiteX154" fmla="*/ 4519910 w 12191999"/>
              <a:gd name="connsiteY154" fmla="*/ 2014768 h 2083506"/>
              <a:gd name="connsiteX155" fmla="*/ 4514290 w 12191999"/>
              <a:gd name="connsiteY155" fmla="*/ 2014364 h 2083506"/>
              <a:gd name="connsiteX156" fmla="*/ 4500320 w 12191999"/>
              <a:gd name="connsiteY156" fmla="*/ 2013007 h 2083506"/>
              <a:gd name="connsiteX157" fmla="*/ 4476219 w 12191999"/>
              <a:gd name="connsiteY157" fmla="*/ 2009993 h 2083506"/>
              <a:gd name="connsiteX158" fmla="*/ 4468701 w 12191999"/>
              <a:gd name="connsiteY158" fmla="*/ 2009574 h 2083506"/>
              <a:gd name="connsiteX159" fmla="*/ 4452333 w 12191999"/>
              <a:gd name="connsiteY159" fmla="*/ 2004964 h 2083506"/>
              <a:gd name="connsiteX160" fmla="*/ 4420644 w 12191999"/>
              <a:gd name="connsiteY160" fmla="*/ 2001021 h 2083506"/>
              <a:gd name="connsiteX161" fmla="*/ 4364856 w 12191999"/>
              <a:gd name="connsiteY161" fmla="*/ 1987267 h 2083506"/>
              <a:gd name="connsiteX162" fmla="*/ 4332062 w 12191999"/>
              <a:gd name="connsiteY162" fmla="*/ 1980703 h 2083506"/>
              <a:gd name="connsiteX163" fmla="*/ 4309876 w 12191999"/>
              <a:gd name="connsiteY163" fmla="*/ 1974653 h 2083506"/>
              <a:gd name="connsiteX164" fmla="*/ 4244391 w 12191999"/>
              <a:gd name="connsiteY164" fmla="*/ 1966109 h 2083506"/>
              <a:gd name="connsiteX165" fmla="*/ 4132071 w 12191999"/>
              <a:gd name="connsiteY165" fmla="*/ 1954813 h 2083506"/>
              <a:gd name="connsiteX166" fmla="*/ 4109069 w 12191999"/>
              <a:gd name="connsiteY166" fmla="*/ 1951778 h 2083506"/>
              <a:gd name="connsiteX167" fmla="*/ 4092908 w 12191999"/>
              <a:gd name="connsiteY167" fmla="*/ 1946662 h 2083506"/>
              <a:gd name="connsiteX168" fmla="*/ 4092306 w 12191999"/>
              <a:gd name="connsiteY168" fmla="*/ 1943291 h 2083506"/>
              <a:gd name="connsiteX169" fmla="*/ 4080234 w 12191999"/>
              <a:gd name="connsiteY169" fmla="*/ 1941219 h 2083506"/>
              <a:gd name="connsiteX170" fmla="*/ 4077778 w 12191999"/>
              <a:gd name="connsiteY170" fmla="*/ 1940145 h 2083506"/>
              <a:gd name="connsiteX171" fmla="*/ 4062936 w 12191999"/>
              <a:gd name="connsiteY171" fmla="*/ 1934506 h 2083506"/>
              <a:gd name="connsiteX172" fmla="*/ 4012506 w 12191999"/>
              <a:gd name="connsiteY172" fmla="*/ 1935475 h 2083506"/>
              <a:gd name="connsiteX173" fmla="*/ 3965880 w 12191999"/>
              <a:gd name="connsiteY173" fmla="*/ 1925968 h 2083506"/>
              <a:gd name="connsiteX174" fmla="*/ 3765338 w 12191999"/>
              <a:gd name="connsiteY174" fmla="*/ 1906649 h 2083506"/>
              <a:gd name="connsiteX175" fmla="*/ 3749493 w 12191999"/>
              <a:gd name="connsiteY175" fmla="*/ 1893071 h 2083506"/>
              <a:gd name="connsiteX176" fmla="*/ 3672704 w 12191999"/>
              <a:gd name="connsiteY176" fmla="*/ 1881383 h 2083506"/>
              <a:gd name="connsiteX177" fmla="*/ 3530082 w 12191999"/>
              <a:gd name="connsiteY177" fmla="*/ 1883187 h 2083506"/>
              <a:gd name="connsiteX178" fmla="*/ 3387664 w 12191999"/>
              <a:gd name="connsiteY178" fmla="*/ 1862579 h 2083506"/>
              <a:gd name="connsiteX179" fmla="*/ 3371681 w 12191999"/>
              <a:gd name="connsiteY179" fmla="*/ 1865293 h 2083506"/>
              <a:gd name="connsiteX180" fmla="*/ 3355305 w 12191999"/>
              <a:gd name="connsiteY180" fmla="*/ 1865842 h 2083506"/>
              <a:gd name="connsiteX181" fmla="*/ 3353790 w 12191999"/>
              <a:gd name="connsiteY181" fmla="*/ 1865158 h 2083506"/>
              <a:gd name="connsiteX182" fmla="*/ 3336210 w 12191999"/>
              <a:gd name="connsiteY182" fmla="*/ 1863564 h 2083506"/>
              <a:gd name="connsiteX183" fmla="*/ 3331381 w 12191999"/>
              <a:gd name="connsiteY183" fmla="*/ 1864716 h 2083506"/>
              <a:gd name="connsiteX184" fmla="*/ 3319012 w 12191999"/>
              <a:gd name="connsiteY184" fmla="*/ 1864093 h 2083506"/>
              <a:gd name="connsiteX185" fmla="*/ 3293818 w 12191999"/>
              <a:gd name="connsiteY185" fmla="*/ 1864135 h 2083506"/>
              <a:gd name="connsiteX186" fmla="*/ 3289881 w 12191999"/>
              <a:gd name="connsiteY186" fmla="*/ 1862954 h 2083506"/>
              <a:gd name="connsiteX187" fmla="*/ 3253090 w 12191999"/>
              <a:gd name="connsiteY187" fmla="*/ 1861164 h 2083506"/>
              <a:gd name="connsiteX188" fmla="*/ 3252949 w 12191999"/>
              <a:gd name="connsiteY188" fmla="*/ 1860574 h 2083506"/>
              <a:gd name="connsiteX189" fmla="*/ 3244187 w 12191999"/>
              <a:gd name="connsiteY189" fmla="*/ 1857604 h 2083506"/>
              <a:gd name="connsiteX190" fmla="*/ 3246570 w 12191999"/>
              <a:gd name="connsiteY190" fmla="*/ 1852946 h 2083506"/>
              <a:gd name="connsiteX191" fmla="*/ 3237810 w 12191999"/>
              <a:gd name="connsiteY191" fmla="*/ 1853064 h 2083506"/>
              <a:gd name="connsiteX192" fmla="*/ 3230822 w 12191999"/>
              <a:gd name="connsiteY192" fmla="*/ 1855474 h 2083506"/>
              <a:gd name="connsiteX193" fmla="*/ 3136549 w 12191999"/>
              <a:gd name="connsiteY193" fmla="*/ 1874037 h 2083506"/>
              <a:gd name="connsiteX194" fmla="*/ 2845754 w 12191999"/>
              <a:gd name="connsiteY194" fmla="*/ 1910932 h 2083506"/>
              <a:gd name="connsiteX195" fmla="*/ 2786878 w 12191999"/>
              <a:gd name="connsiteY195" fmla="*/ 1917162 h 2083506"/>
              <a:gd name="connsiteX196" fmla="*/ 2725298 w 12191999"/>
              <a:gd name="connsiteY196" fmla="*/ 1912340 h 2083506"/>
              <a:gd name="connsiteX197" fmla="*/ 2697754 w 12191999"/>
              <a:gd name="connsiteY197" fmla="*/ 1914863 h 2083506"/>
              <a:gd name="connsiteX198" fmla="*/ 2568063 w 12191999"/>
              <a:gd name="connsiteY198" fmla="*/ 1936283 h 2083506"/>
              <a:gd name="connsiteX199" fmla="*/ 2489784 w 12191999"/>
              <a:gd name="connsiteY199" fmla="*/ 1943720 h 2083506"/>
              <a:gd name="connsiteX200" fmla="*/ 2458978 w 12191999"/>
              <a:gd name="connsiteY200" fmla="*/ 1938095 h 2083506"/>
              <a:gd name="connsiteX201" fmla="*/ 2318712 w 12191999"/>
              <a:gd name="connsiteY201" fmla="*/ 1934474 h 2083506"/>
              <a:gd name="connsiteX202" fmla="*/ 2268709 w 12191999"/>
              <a:gd name="connsiteY202" fmla="*/ 1940521 h 2083506"/>
              <a:gd name="connsiteX203" fmla="*/ 2264080 w 12191999"/>
              <a:gd name="connsiteY203" fmla="*/ 1941232 h 2083506"/>
              <a:gd name="connsiteX204" fmla="*/ 2254684 w 12191999"/>
              <a:gd name="connsiteY204" fmla="*/ 1943524 h 2083506"/>
              <a:gd name="connsiteX205" fmla="*/ 2252523 w 12191999"/>
              <a:gd name="connsiteY205" fmla="*/ 1943004 h 2083506"/>
              <a:gd name="connsiteX206" fmla="*/ 2173350 w 12191999"/>
              <a:gd name="connsiteY206" fmla="*/ 1929202 h 2083506"/>
              <a:gd name="connsiteX207" fmla="*/ 2155266 w 12191999"/>
              <a:gd name="connsiteY207" fmla="*/ 1920267 h 2083506"/>
              <a:gd name="connsiteX208" fmla="*/ 2091013 w 12191999"/>
              <a:gd name="connsiteY208" fmla="*/ 1914631 h 2083506"/>
              <a:gd name="connsiteX209" fmla="*/ 2030712 w 12191999"/>
              <a:gd name="connsiteY209" fmla="*/ 1897690 h 2083506"/>
              <a:gd name="connsiteX210" fmla="*/ 1908838 w 12191999"/>
              <a:gd name="connsiteY210" fmla="*/ 1892222 h 2083506"/>
              <a:gd name="connsiteX211" fmla="*/ 1877796 w 12191999"/>
              <a:gd name="connsiteY211" fmla="*/ 1883887 h 2083506"/>
              <a:gd name="connsiteX212" fmla="*/ 1875824 w 12191999"/>
              <a:gd name="connsiteY212" fmla="*/ 1879265 h 2083506"/>
              <a:gd name="connsiteX213" fmla="*/ 1823048 w 12191999"/>
              <a:gd name="connsiteY213" fmla="*/ 1881064 h 2083506"/>
              <a:gd name="connsiteX214" fmla="*/ 1765736 w 12191999"/>
              <a:gd name="connsiteY214" fmla="*/ 1856578 h 2083506"/>
              <a:gd name="connsiteX215" fmla="*/ 1725669 w 12191999"/>
              <a:gd name="connsiteY215" fmla="*/ 1833744 h 2083506"/>
              <a:gd name="connsiteX216" fmla="*/ 1725216 w 12191999"/>
              <a:gd name="connsiteY216" fmla="*/ 1829447 h 2083506"/>
              <a:gd name="connsiteX217" fmla="*/ 1721485 w 12191999"/>
              <a:gd name="connsiteY217" fmla="*/ 1828960 h 2083506"/>
              <a:gd name="connsiteX218" fmla="*/ 1717786 w 12191999"/>
              <a:gd name="connsiteY218" fmla="*/ 1832224 h 2083506"/>
              <a:gd name="connsiteX219" fmla="*/ 1689907 w 12191999"/>
              <a:gd name="connsiteY219" fmla="*/ 1825425 h 2083506"/>
              <a:gd name="connsiteX220" fmla="*/ 1688093 w 12191999"/>
              <a:gd name="connsiteY220" fmla="*/ 1817391 h 2083506"/>
              <a:gd name="connsiteX221" fmla="*/ 1496789 w 12191999"/>
              <a:gd name="connsiteY221" fmla="*/ 1805297 h 2083506"/>
              <a:gd name="connsiteX222" fmla="*/ 1392839 w 12191999"/>
              <a:gd name="connsiteY222" fmla="*/ 1758649 h 2083506"/>
              <a:gd name="connsiteX223" fmla="*/ 1360872 w 12191999"/>
              <a:gd name="connsiteY223" fmla="*/ 1752441 h 2083506"/>
              <a:gd name="connsiteX224" fmla="*/ 1313885 w 12191999"/>
              <a:gd name="connsiteY224" fmla="*/ 1731785 h 2083506"/>
              <a:gd name="connsiteX225" fmla="*/ 1247665 w 12191999"/>
              <a:gd name="connsiteY225" fmla="*/ 1727765 h 2083506"/>
              <a:gd name="connsiteX226" fmla="*/ 1196850 w 12191999"/>
              <a:gd name="connsiteY226" fmla="*/ 1729622 h 2083506"/>
              <a:gd name="connsiteX227" fmla="*/ 1168728 w 12191999"/>
              <a:gd name="connsiteY227" fmla="*/ 1728550 h 2083506"/>
              <a:gd name="connsiteX228" fmla="*/ 1096918 w 12191999"/>
              <a:gd name="connsiteY228" fmla="*/ 1721485 h 2083506"/>
              <a:gd name="connsiteX229" fmla="*/ 1094082 w 12191999"/>
              <a:gd name="connsiteY229" fmla="*/ 1720113 h 2083506"/>
              <a:gd name="connsiteX230" fmla="*/ 1040782 w 12191999"/>
              <a:gd name="connsiteY230" fmla="*/ 1721762 h 2083506"/>
              <a:gd name="connsiteX231" fmla="*/ 955980 w 12191999"/>
              <a:gd name="connsiteY231" fmla="*/ 1719289 h 2083506"/>
              <a:gd name="connsiteX232" fmla="*/ 926108 w 12191999"/>
              <a:gd name="connsiteY232" fmla="*/ 1715917 h 2083506"/>
              <a:gd name="connsiteX233" fmla="*/ 876049 w 12191999"/>
              <a:gd name="connsiteY233" fmla="*/ 1710422 h 2083506"/>
              <a:gd name="connsiteX234" fmla="*/ 839194 w 12191999"/>
              <a:gd name="connsiteY234" fmla="*/ 1700176 h 2083506"/>
              <a:gd name="connsiteX235" fmla="*/ 797112 w 12191999"/>
              <a:gd name="connsiteY235" fmla="*/ 1698014 h 2083506"/>
              <a:gd name="connsiteX236" fmla="*/ 786610 w 12191999"/>
              <a:gd name="connsiteY236" fmla="*/ 1705455 h 2083506"/>
              <a:gd name="connsiteX237" fmla="*/ 741833 w 12191999"/>
              <a:gd name="connsiteY237" fmla="*/ 1700566 h 2083506"/>
              <a:gd name="connsiteX238" fmla="*/ 673985 w 12191999"/>
              <a:gd name="connsiteY238" fmla="*/ 1692278 h 2083506"/>
              <a:gd name="connsiteX239" fmla="*/ 634665 w 12191999"/>
              <a:gd name="connsiteY239" fmla="*/ 1689550 h 2083506"/>
              <a:gd name="connsiteX240" fmla="*/ 527471 w 12191999"/>
              <a:gd name="connsiteY240" fmla="*/ 1679869 h 2083506"/>
              <a:gd name="connsiteX241" fmla="*/ 420260 w 12191999"/>
              <a:gd name="connsiteY241" fmla="*/ 1668475 h 2083506"/>
              <a:gd name="connsiteX242" fmla="*/ 357630 w 12191999"/>
              <a:gd name="connsiteY242" fmla="*/ 1652142 h 2083506"/>
              <a:gd name="connsiteX243" fmla="*/ 269407 w 12191999"/>
              <a:gd name="connsiteY243" fmla="*/ 1643812 h 2083506"/>
              <a:gd name="connsiteX244" fmla="*/ 254769 w 12191999"/>
              <a:gd name="connsiteY244" fmla="*/ 1641013 h 2083506"/>
              <a:gd name="connsiteX245" fmla="*/ 150763 w 12191999"/>
              <a:gd name="connsiteY245" fmla="*/ 1628143 h 2083506"/>
              <a:gd name="connsiteX246" fmla="*/ 29133 w 12191999"/>
              <a:gd name="connsiteY246" fmla="*/ 1626172 h 2083506"/>
              <a:gd name="connsiteX247" fmla="*/ 0 w 12191999"/>
              <a:gd name="connsiteY247" fmla="*/ 1619589 h 208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12191999" h="2083506">
                <a:moveTo>
                  <a:pt x="0" y="0"/>
                </a:moveTo>
                <a:lnTo>
                  <a:pt x="9429748" y="0"/>
                </a:lnTo>
                <a:lnTo>
                  <a:pt x="9429748" y="1"/>
                </a:lnTo>
                <a:lnTo>
                  <a:pt x="12191999" y="1"/>
                </a:lnTo>
                <a:lnTo>
                  <a:pt x="12191999" y="1164372"/>
                </a:lnTo>
                <a:lnTo>
                  <a:pt x="12147852" y="1163783"/>
                </a:lnTo>
                <a:cubicBezTo>
                  <a:pt x="12063101" y="1189107"/>
                  <a:pt x="12045020" y="1156925"/>
                  <a:pt x="11993604" y="1153496"/>
                </a:cubicBezTo>
                <a:cubicBezTo>
                  <a:pt x="11954216" y="1165241"/>
                  <a:pt x="11911195" y="1167350"/>
                  <a:pt x="11865319" y="1176624"/>
                </a:cubicBezTo>
                <a:cubicBezTo>
                  <a:pt x="11822513" y="1184682"/>
                  <a:pt x="11766915" y="1201558"/>
                  <a:pt x="11718353" y="1209136"/>
                </a:cubicBezTo>
                <a:cubicBezTo>
                  <a:pt x="11675379" y="1217463"/>
                  <a:pt x="11638007" y="1216639"/>
                  <a:pt x="11609067" y="1218512"/>
                </a:cubicBezTo>
                <a:cubicBezTo>
                  <a:pt x="11597582" y="1221322"/>
                  <a:pt x="11554280" y="1243577"/>
                  <a:pt x="11545958" y="1240430"/>
                </a:cubicBezTo>
                <a:lnTo>
                  <a:pt x="11445770" y="1225780"/>
                </a:lnTo>
                <a:cubicBezTo>
                  <a:pt x="11425543" y="1230782"/>
                  <a:pt x="11413740" y="1222096"/>
                  <a:pt x="11398842" y="1227250"/>
                </a:cubicBezTo>
                <a:cubicBezTo>
                  <a:pt x="11367060" y="1233093"/>
                  <a:pt x="11269285" y="1263712"/>
                  <a:pt x="11240093" y="1266797"/>
                </a:cubicBezTo>
                <a:cubicBezTo>
                  <a:pt x="11197297" y="1273685"/>
                  <a:pt x="11181311" y="1272682"/>
                  <a:pt x="11141364" y="1288059"/>
                </a:cubicBezTo>
                <a:cubicBezTo>
                  <a:pt x="11099891" y="1305386"/>
                  <a:pt x="11051533" y="1319157"/>
                  <a:pt x="11015396" y="1353104"/>
                </a:cubicBezTo>
                <a:cubicBezTo>
                  <a:pt x="11009424" y="1362217"/>
                  <a:pt x="10992328" y="1361966"/>
                  <a:pt x="10973905" y="1365109"/>
                </a:cubicBezTo>
                <a:cubicBezTo>
                  <a:pt x="10955482" y="1368254"/>
                  <a:pt x="10907369" y="1372817"/>
                  <a:pt x="10904858" y="1371966"/>
                </a:cubicBezTo>
                <a:cubicBezTo>
                  <a:pt x="10880521" y="1379494"/>
                  <a:pt x="10873670" y="1399734"/>
                  <a:pt x="10827883" y="1410270"/>
                </a:cubicBezTo>
                <a:cubicBezTo>
                  <a:pt x="10790248" y="1415655"/>
                  <a:pt x="10724899" y="1420726"/>
                  <a:pt x="10690996" y="1426394"/>
                </a:cubicBezTo>
                <a:cubicBezTo>
                  <a:pt x="10676463" y="1423331"/>
                  <a:pt x="10634514" y="1436908"/>
                  <a:pt x="10624461" y="1444283"/>
                </a:cubicBezTo>
                <a:cubicBezTo>
                  <a:pt x="10601952" y="1468442"/>
                  <a:pt x="10536224" y="1460228"/>
                  <a:pt x="10517208" y="1478947"/>
                </a:cubicBezTo>
                <a:cubicBezTo>
                  <a:pt x="10509508" y="1482271"/>
                  <a:pt x="10505833" y="1468818"/>
                  <a:pt x="10497937" y="1469831"/>
                </a:cubicBezTo>
                <a:lnTo>
                  <a:pt x="10471201" y="1486037"/>
                </a:lnTo>
                <a:lnTo>
                  <a:pt x="10448263" y="1478223"/>
                </a:lnTo>
                <a:lnTo>
                  <a:pt x="10388089" y="1507175"/>
                </a:lnTo>
                <a:cubicBezTo>
                  <a:pt x="10350285" y="1513081"/>
                  <a:pt x="10383281" y="1526586"/>
                  <a:pt x="10333720" y="1515848"/>
                </a:cubicBezTo>
                <a:cubicBezTo>
                  <a:pt x="10286428" y="1526223"/>
                  <a:pt x="10174884" y="1550019"/>
                  <a:pt x="10104338" y="1569424"/>
                </a:cubicBezTo>
                <a:cubicBezTo>
                  <a:pt x="10066963" y="1581564"/>
                  <a:pt x="9967395" y="1605712"/>
                  <a:pt x="9910445" y="1632275"/>
                </a:cubicBezTo>
                <a:cubicBezTo>
                  <a:pt x="9856131" y="1644130"/>
                  <a:pt x="9831118" y="1689967"/>
                  <a:pt x="9770872" y="1688088"/>
                </a:cubicBezTo>
                <a:cubicBezTo>
                  <a:pt x="9769882" y="1691843"/>
                  <a:pt x="9737016" y="1697044"/>
                  <a:pt x="9733849" y="1700034"/>
                </a:cubicBezTo>
                <a:lnTo>
                  <a:pt x="9703714" y="1730093"/>
                </a:lnTo>
                <a:lnTo>
                  <a:pt x="9698351" y="1730377"/>
                </a:lnTo>
                <a:lnTo>
                  <a:pt x="9632895" y="1736363"/>
                </a:lnTo>
                <a:lnTo>
                  <a:pt x="9569107" y="1741010"/>
                </a:lnTo>
                <a:cubicBezTo>
                  <a:pt x="9558961" y="1745882"/>
                  <a:pt x="9548028" y="1750646"/>
                  <a:pt x="9536451" y="1755120"/>
                </a:cubicBezTo>
                <a:lnTo>
                  <a:pt x="9529385" y="1757515"/>
                </a:lnTo>
                <a:lnTo>
                  <a:pt x="9498527" y="1753117"/>
                </a:lnTo>
                <a:lnTo>
                  <a:pt x="9436642" y="1755478"/>
                </a:lnTo>
                <a:lnTo>
                  <a:pt x="9429748" y="1756317"/>
                </a:lnTo>
                <a:lnTo>
                  <a:pt x="9429748" y="1768745"/>
                </a:lnTo>
                <a:lnTo>
                  <a:pt x="9425802" y="1769273"/>
                </a:lnTo>
                <a:cubicBezTo>
                  <a:pt x="9390751" y="1773262"/>
                  <a:pt x="9371406" y="1773457"/>
                  <a:pt x="9349763" y="1776107"/>
                </a:cubicBezTo>
                <a:cubicBezTo>
                  <a:pt x="9314721" y="1782260"/>
                  <a:pt x="9277650" y="1796217"/>
                  <a:pt x="9256503" y="1800699"/>
                </a:cubicBezTo>
                <a:lnTo>
                  <a:pt x="9222873" y="1803003"/>
                </a:lnTo>
                <a:lnTo>
                  <a:pt x="9224095" y="1807355"/>
                </a:lnTo>
                <a:lnTo>
                  <a:pt x="9211603" y="1807675"/>
                </a:lnTo>
                <a:lnTo>
                  <a:pt x="9183719" y="1807781"/>
                </a:lnTo>
                <a:cubicBezTo>
                  <a:pt x="9166319" y="1808439"/>
                  <a:pt x="9117935" y="1807396"/>
                  <a:pt x="9100221" y="1808989"/>
                </a:cubicBezTo>
                <a:cubicBezTo>
                  <a:pt x="9095111" y="1813630"/>
                  <a:pt x="9087224" y="1816160"/>
                  <a:pt x="9077439" y="1817333"/>
                </a:cubicBezTo>
                <a:lnTo>
                  <a:pt x="9055889" y="1817464"/>
                </a:lnTo>
                <a:lnTo>
                  <a:pt x="8930912" y="1828648"/>
                </a:lnTo>
                <a:lnTo>
                  <a:pt x="8913729" y="1829483"/>
                </a:lnTo>
                <a:lnTo>
                  <a:pt x="8904423" y="1833234"/>
                </a:lnTo>
                <a:cubicBezTo>
                  <a:pt x="8897319" y="1833982"/>
                  <a:pt x="8876911" y="1833498"/>
                  <a:pt x="8871099" y="1833979"/>
                </a:cubicBezTo>
                <a:lnTo>
                  <a:pt x="8869557" y="1836113"/>
                </a:lnTo>
                <a:cubicBezTo>
                  <a:pt x="8851043" y="1839524"/>
                  <a:pt x="8781405" y="1850882"/>
                  <a:pt x="8760021" y="1854442"/>
                </a:cubicBezTo>
                <a:cubicBezTo>
                  <a:pt x="8755749" y="1851161"/>
                  <a:pt x="8746183" y="1856343"/>
                  <a:pt x="8741254" y="1857469"/>
                </a:cubicBezTo>
                <a:cubicBezTo>
                  <a:pt x="8740491" y="1855259"/>
                  <a:pt x="8728559" y="1854585"/>
                  <a:pt x="8725039" y="1856552"/>
                </a:cubicBezTo>
                <a:cubicBezTo>
                  <a:pt x="8641157" y="1867333"/>
                  <a:pt x="8683145" y="1845054"/>
                  <a:pt x="8635265" y="1859168"/>
                </a:cubicBezTo>
                <a:cubicBezTo>
                  <a:pt x="8626795" y="1860103"/>
                  <a:pt x="8619931" y="1859212"/>
                  <a:pt x="8613911" y="1857561"/>
                </a:cubicBezTo>
                <a:lnTo>
                  <a:pt x="8604931" y="1854170"/>
                </a:lnTo>
                <a:lnTo>
                  <a:pt x="8570171" y="1860579"/>
                </a:lnTo>
                <a:cubicBezTo>
                  <a:pt x="8553049" y="1862813"/>
                  <a:pt x="8535028" y="1864294"/>
                  <a:pt x="8516537" y="1864971"/>
                </a:cubicBezTo>
                <a:cubicBezTo>
                  <a:pt x="8512388" y="1860455"/>
                  <a:pt x="8497874" y="1866870"/>
                  <a:pt x="8491046" y="1868141"/>
                </a:cubicBezTo>
                <a:cubicBezTo>
                  <a:pt x="8490975" y="1865191"/>
                  <a:pt x="8475847" y="1863778"/>
                  <a:pt x="8470478" y="1866216"/>
                </a:cubicBezTo>
                <a:cubicBezTo>
                  <a:pt x="8357654" y="1876758"/>
                  <a:pt x="8421139" y="1849210"/>
                  <a:pt x="8353433" y="1865729"/>
                </a:cubicBezTo>
                <a:lnTo>
                  <a:pt x="8347675" y="1865075"/>
                </a:lnTo>
                <a:lnTo>
                  <a:pt x="8343939" y="1865677"/>
                </a:lnTo>
                <a:cubicBezTo>
                  <a:pt x="8309852" y="1870841"/>
                  <a:pt x="8272587" y="1875809"/>
                  <a:pt x="8221566" y="1881148"/>
                </a:cubicBezTo>
                <a:cubicBezTo>
                  <a:pt x="8158043" y="1892960"/>
                  <a:pt x="8095547" y="1914042"/>
                  <a:pt x="8066095" y="1919902"/>
                </a:cubicBezTo>
                <a:cubicBezTo>
                  <a:pt x="8058949" y="1919234"/>
                  <a:pt x="8051921" y="1917862"/>
                  <a:pt x="8044849" y="1916308"/>
                </a:cubicBezTo>
                <a:lnTo>
                  <a:pt x="8041142" y="1915506"/>
                </a:lnTo>
                <a:lnTo>
                  <a:pt x="8022159" y="1911521"/>
                </a:lnTo>
                <a:lnTo>
                  <a:pt x="7944932" y="1917265"/>
                </a:lnTo>
                <a:lnTo>
                  <a:pt x="7879011" y="1928570"/>
                </a:lnTo>
                <a:lnTo>
                  <a:pt x="7865529" y="1934399"/>
                </a:lnTo>
                <a:lnTo>
                  <a:pt x="7774801" y="1947969"/>
                </a:lnTo>
                <a:lnTo>
                  <a:pt x="7748398" y="1955982"/>
                </a:lnTo>
                <a:lnTo>
                  <a:pt x="7740684" y="1955717"/>
                </a:lnTo>
                <a:cubicBezTo>
                  <a:pt x="7728362" y="1958584"/>
                  <a:pt x="7714099" y="1968442"/>
                  <a:pt x="7712976" y="1960442"/>
                </a:cubicBezTo>
                <a:lnTo>
                  <a:pt x="7699956" y="1966104"/>
                </a:lnTo>
                <a:lnTo>
                  <a:pt x="7684158" y="1962927"/>
                </a:lnTo>
                <a:cubicBezTo>
                  <a:pt x="7674684" y="1962643"/>
                  <a:pt x="7652105" y="1963177"/>
                  <a:pt x="7643109" y="1964400"/>
                </a:cubicBezTo>
                <a:lnTo>
                  <a:pt x="7630180" y="1970266"/>
                </a:lnTo>
                <a:lnTo>
                  <a:pt x="7609131" y="1971774"/>
                </a:lnTo>
                <a:cubicBezTo>
                  <a:pt x="7596694" y="1971644"/>
                  <a:pt x="7570258" y="1969757"/>
                  <a:pt x="7555555" y="1969491"/>
                </a:cubicBezTo>
                <a:cubicBezTo>
                  <a:pt x="7541460" y="1966540"/>
                  <a:pt x="7530571" y="1964848"/>
                  <a:pt x="7520919" y="1970177"/>
                </a:cubicBezTo>
                <a:cubicBezTo>
                  <a:pt x="7500295" y="1966884"/>
                  <a:pt x="7480780" y="1949401"/>
                  <a:pt x="7456258" y="1960468"/>
                </a:cubicBezTo>
                <a:cubicBezTo>
                  <a:pt x="7434946" y="1957506"/>
                  <a:pt x="7435772" y="1952500"/>
                  <a:pt x="7393047" y="1952408"/>
                </a:cubicBezTo>
                <a:cubicBezTo>
                  <a:pt x="7356520" y="1952860"/>
                  <a:pt x="7236307" y="1958626"/>
                  <a:pt x="7199912" y="1959913"/>
                </a:cubicBezTo>
                <a:cubicBezTo>
                  <a:pt x="7176501" y="1959942"/>
                  <a:pt x="7160098" y="1958343"/>
                  <a:pt x="7146774" y="1956641"/>
                </a:cubicBezTo>
                <a:lnTo>
                  <a:pt x="7122244" y="1953891"/>
                </a:lnTo>
                <a:lnTo>
                  <a:pt x="7032241" y="1962723"/>
                </a:lnTo>
                <a:cubicBezTo>
                  <a:pt x="6997214" y="1965198"/>
                  <a:pt x="6963725" y="1968396"/>
                  <a:pt x="6941492" y="1976868"/>
                </a:cubicBezTo>
                <a:cubicBezTo>
                  <a:pt x="6947015" y="1970398"/>
                  <a:pt x="6923088" y="1965379"/>
                  <a:pt x="6906514" y="1968589"/>
                </a:cubicBezTo>
                <a:cubicBezTo>
                  <a:pt x="6925890" y="1943204"/>
                  <a:pt x="6840983" y="1991464"/>
                  <a:pt x="6826395" y="1974141"/>
                </a:cubicBezTo>
                <a:cubicBezTo>
                  <a:pt x="6825676" y="1990223"/>
                  <a:pt x="6751393" y="2017492"/>
                  <a:pt x="6716431" y="2004297"/>
                </a:cubicBezTo>
                <a:cubicBezTo>
                  <a:pt x="6663167" y="2007518"/>
                  <a:pt x="6625450" y="2020811"/>
                  <a:pt x="6569607" y="2015496"/>
                </a:cubicBezTo>
                <a:cubicBezTo>
                  <a:pt x="6567874" y="2017648"/>
                  <a:pt x="6565034" y="2019449"/>
                  <a:pt x="6561430" y="2020996"/>
                </a:cubicBezTo>
                <a:lnTo>
                  <a:pt x="6549371" y="2024747"/>
                </a:lnTo>
                <a:lnTo>
                  <a:pt x="6547040" y="2024474"/>
                </a:lnTo>
                <a:cubicBezTo>
                  <a:pt x="6537882" y="2024425"/>
                  <a:pt x="6533193" y="2025332"/>
                  <a:pt x="6530482" y="2026659"/>
                </a:cubicBezTo>
                <a:lnTo>
                  <a:pt x="6528565" y="2028600"/>
                </a:lnTo>
                <a:lnTo>
                  <a:pt x="6517741" y="2030558"/>
                </a:lnTo>
                <a:lnTo>
                  <a:pt x="6497855" y="2035650"/>
                </a:lnTo>
                <a:lnTo>
                  <a:pt x="6492785" y="2035444"/>
                </a:lnTo>
                <a:lnTo>
                  <a:pt x="6460692" y="2041321"/>
                </a:lnTo>
                <a:lnTo>
                  <a:pt x="6459609" y="2040851"/>
                </a:lnTo>
                <a:cubicBezTo>
                  <a:pt x="6456451" y="2039933"/>
                  <a:pt x="6452734" y="2039508"/>
                  <a:pt x="6447765" y="2040102"/>
                </a:cubicBezTo>
                <a:cubicBezTo>
                  <a:pt x="6446007" y="2031126"/>
                  <a:pt x="6441093" y="2037380"/>
                  <a:pt x="6426590" y="2039928"/>
                </a:cubicBezTo>
                <a:cubicBezTo>
                  <a:pt x="6423606" y="2033241"/>
                  <a:pt x="6413230" y="2032925"/>
                  <a:pt x="6401693" y="2033537"/>
                </a:cubicBezTo>
                <a:lnTo>
                  <a:pt x="6387141" y="2033161"/>
                </a:lnTo>
                <a:lnTo>
                  <a:pt x="6357846" y="2036782"/>
                </a:lnTo>
                <a:lnTo>
                  <a:pt x="6342914" y="2037585"/>
                </a:lnTo>
                <a:lnTo>
                  <a:pt x="6336300" y="2038781"/>
                </a:lnTo>
                <a:lnTo>
                  <a:pt x="6317178" y="2038968"/>
                </a:lnTo>
                <a:lnTo>
                  <a:pt x="6161427" y="2047338"/>
                </a:lnTo>
                <a:cubicBezTo>
                  <a:pt x="6147824" y="2057658"/>
                  <a:pt x="6118908" y="2077615"/>
                  <a:pt x="6097339" y="2082438"/>
                </a:cubicBezTo>
                <a:cubicBezTo>
                  <a:pt x="6090149" y="2084046"/>
                  <a:pt x="6083776" y="2083972"/>
                  <a:pt x="6079059" y="2081299"/>
                </a:cubicBezTo>
                <a:cubicBezTo>
                  <a:pt x="6063900" y="2082334"/>
                  <a:pt x="6011621" y="2084537"/>
                  <a:pt x="5998439" y="2070958"/>
                </a:cubicBezTo>
                <a:cubicBezTo>
                  <a:pt x="5976443" y="2071759"/>
                  <a:pt x="5925514" y="2069780"/>
                  <a:pt x="5904290" y="2070255"/>
                </a:cubicBezTo>
                <a:cubicBezTo>
                  <a:pt x="5871515" y="2066244"/>
                  <a:pt x="5843986" y="2088249"/>
                  <a:pt x="5814867" y="2079032"/>
                </a:cubicBezTo>
                <a:cubicBezTo>
                  <a:pt x="5792003" y="2070559"/>
                  <a:pt x="5750009" y="2076273"/>
                  <a:pt x="5725743" y="2070558"/>
                </a:cubicBezTo>
                <a:cubicBezTo>
                  <a:pt x="5716432" y="2058355"/>
                  <a:pt x="5667424" y="2047322"/>
                  <a:pt x="5650546" y="2052412"/>
                </a:cubicBezTo>
                <a:cubicBezTo>
                  <a:pt x="5614627" y="2046084"/>
                  <a:pt x="5608108" y="2028306"/>
                  <a:pt x="5581284" y="2023175"/>
                </a:cubicBezTo>
                <a:lnTo>
                  <a:pt x="5572593" y="2018391"/>
                </a:lnTo>
                <a:lnTo>
                  <a:pt x="5548580" y="2016951"/>
                </a:lnTo>
                <a:cubicBezTo>
                  <a:pt x="5523726" y="2017783"/>
                  <a:pt x="5498337" y="2019663"/>
                  <a:pt x="5471173" y="2018786"/>
                </a:cubicBezTo>
                <a:cubicBezTo>
                  <a:pt x="5447687" y="2003020"/>
                  <a:pt x="5353807" y="2022324"/>
                  <a:pt x="5340320" y="2037611"/>
                </a:cubicBezTo>
                <a:cubicBezTo>
                  <a:pt x="5340015" y="2024215"/>
                  <a:pt x="5271937" y="2042455"/>
                  <a:pt x="5254376" y="2042928"/>
                </a:cubicBezTo>
                <a:cubicBezTo>
                  <a:pt x="5248522" y="2043086"/>
                  <a:pt x="5248281" y="2041270"/>
                  <a:pt x="5258035" y="2035649"/>
                </a:cubicBezTo>
                <a:cubicBezTo>
                  <a:pt x="5239374" y="2037214"/>
                  <a:pt x="5220112" y="2030252"/>
                  <a:pt x="5230622" y="2024576"/>
                </a:cubicBezTo>
                <a:cubicBezTo>
                  <a:pt x="5173932" y="2036724"/>
                  <a:pt x="5090262" y="2024645"/>
                  <a:pt x="5026203" y="2030162"/>
                </a:cubicBezTo>
                <a:cubicBezTo>
                  <a:pt x="4991280" y="2016814"/>
                  <a:pt x="5010212" y="2029164"/>
                  <a:pt x="4973988" y="2026668"/>
                </a:cubicBezTo>
                <a:cubicBezTo>
                  <a:pt x="4983896" y="2038955"/>
                  <a:pt x="4930012" y="2019774"/>
                  <a:pt x="4928030" y="2033642"/>
                </a:cubicBezTo>
                <a:cubicBezTo>
                  <a:pt x="4921501" y="2032748"/>
                  <a:pt x="4915238" y="2031445"/>
                  <a:pt x="4908970" y="2030033"/>
                </a:cubicBezTo>
                <a:lnTo>
                  <a:pt x="4905679" y="2029300"/>
                </a:lnTo>
                <a:lnTo>
                  <a:pt x="4892525" y="2028768"/>
                </a:lnTo>
                <a:lnTo>
                  <a:pt x="4888818" y="2025619"/>
                </a:lnTo>
                <a:lnTo>
                  <a:pt x="4869018" y="2022668"/>
                </a:lnTo>
                <a:cubicBezTo>
                  <a:pt x="4861602" y="2022028"/>
                  <a:pt x="4853622" y="2021880"/>
                  <a:pt x="4844804" y="2022527"/>
                </a:cubicBezTo>
                <a:cubicBezTo>
                  <a:pt x="4823110" y="2028022"/>
                  <a:pt x="4789330" y="2021287"/>
                  <a:pt x="4758778" y="2021694"/>
                </a:cubicBezTo>
                <a:lnTo>
                  <a:pt x="4744748" y="2023396"/>
                </a:lnTo>
                <a:lnTo>
                  <a:pt x="4698956" y="2020558"/>
                </a:lnTo>
                <a:cubicBezTo>
                  <a:pt x="4685921" y="2020008"/>
                  <a:pt x="4672392" y="2019718"/>
                  <a:pt x="4658147" y="2019920"/>
                </a:cubicBezTo>
                <a:lnTo>
                  <a:pt x="4631706" y="2021274"/>
                </a:lnTo>
                <a:lnTo>
                  <a:pt x="4624776" y="2020152"/>
                </a:lnTo>
                <a:cubicBezTo>
                  <a:pt x="4612703" y="2020277"/>
                  <a:pt x="4596727" y="2024226"/>
                  <a:pt x="4598150" y="2019429"/>
                </a:cubicBezTo>
                <a:lnTo>
                  <a:pt x="4584588" y="2021092"/>
                </a:lnTo>
                <a:lnTo>
                  <a:pt x="4571203" y="2017263"/>
                </a:lnTo>
                <a:cubicBezTo>
                  <a:pt x="4569736" y="2016374"/>
                  <a:pt x="4568633" y="2015427"/>
                  <a:pt x="4567930" y="2014458"/>
                </a:cubicBezTo>
                <a:lnTo>
                  <a:pt x="4548984" y="2015717"/>
                </a:lnTo>
                <a:lnTo>
                  <a:pt x="4533451" y="2012976"/>
                </a:lnTo>
                <a:lnTo>
                  <a:pt x="4519910" y="2014768"/>
                </a:lnTo>
                <a:lnTo>
                  <a:pt x="4514290" y="2014364"/>
                </a:lnTo>
                <a:lnTo>
                  <a:pt x="4500320" y="2013007"/>
                </a:lnTo>
                <a:cubicBezTo>
                  <a:pt x="4493159" y="2012056"/>
                  <a:pt x="4485144" y="2010910"/>
                  <a:pt x="4476219" y="2009993"/>
                </a:cubicBezTo>
                <a:lnTo>
                  <a:pt x="4468701" y="2009574"/>
                </a:lnTo>
                <a:lnTo>
                  <a:pt x="4452333" y="2004964"/>
                </a:lnTo>
                <a:cubicBezTo>
                  <a:pt x="4440422" y="2001479"/>
                  <a:pt x="4431048" y="1999130"/>
                  <a:pt x="4420644" y="2001021"/>
                </a:cubicBezTo>
                <a:cubicBezTo>
                  <a:pt x="4402911" y="1996519"/>
                  <a:pt x="4390524" y="1983900"/>
                  <a:pt x="4364856" y="1987267"/>
                </a:cubicBezTo>
                <a:cubicBezTo>
                  <a:pt x="4372645" y="1981550"/>
                  <a:pt x="4336350" y="1986575"/>
                  <a:pt x="4332062" y="1980703"/>
                </a:cubicBezTo>
                <a:cubicBezTo>
                  <a:pt x="4330083" y="1975974"/>
                  <a:pt x="4318612" y="1976397"/>
                  <a:pt x="4309876" y="1974653"/>
                </a:cubicBezTo>
                <a:cubicBezTo>
                  <a:pt x="4303650" y="1969824"/>
                  <a:pt x="4259693" y="1965414"/>
                  <a:pt x="4244391" y="1966109"/>
                </a:cubicBezTo>
                <a:cubicBezTo>
                  <a:pt x="4201255" y="1970914"/>
                  <a:pt x="4166558" y="1951471"/>
                  <a:pt x="4132071" y="1954813"/>
                </a:cubicBezTo>
                <a:cubicBezTo>
                  <a:pt x="4123041" y="1954358"/>
                  <a:pt x="4115554" y="1953263"/>
                  <a:pt x="4109069" y="1951778"/>
                </a:cubicBezTo>
                <a:lnTo>
                  <a:pt x="4092908" y="1946662"/>
                </a:lnTo>
                <a:cubicBezTo>
                  <a:pt x="4092707" y="1945539"/>
                  <a:pt x="4092506" y="1944415"/>
                  <a:pt x="4092306" y="1943291"/>
                </a:cubicBezTo>
                <a:lnTo>
                  <a:pt x="4080234" y="1941219"/>
                </a:lnTo>
                <a:lnTo>
                  <a:pt x="4077778" y="1940145"/>
                </a:lnTo>
                <a:cubicBezTo>
                  <a:pt x="4073105" y="1938081"/>
                  <a:pt x="4068339" y="1936119"/>
                  <a:pt x="4062936" y="1934506"/>
                </a:cubicBezTo>
                <a:cubicBezTo>
                  <a:pt x="4048082" y="1947155"/>
                  <a:pt x="4014523" y="1922869"/>
                  <a:pt x="4012506" y="1935475"/>
                </a:cubicBezTo>
                <a:cubicBezTo>
                  <a:pt x="3980228" y="1928812"/>
                  <a:pt x="3986775" y="1942559"/>
                  <a:pt x="3965880" y="1925968"/>
                </a:cubicBezTo>
                <a:cubicBezTo>
                  <a:pt x="3899515" y="1923414"/>
                  <a:pt x="3830855" y="1902158"/>
                  <a:pt x="3765338" y="1906649"/>
                </a:cubicBezTo>
                <a:cubicBezTo>
                  <a:pt x="3780686" y="1902635"/>
                  <a:pt x="3768784" y="1893856"/>
                  <a:pt x="3749493" y="1893071"/>
                </a:cubicBezTo>
                <a:cubicBezTo>
                  <a:pt x="3807776" y="1876857"/>
                  <a:pt x="3656400" y="1898030"/>
                  <a:pt x="3672704" y="1881383"/>
                </a:cubicBezTo>
                <a:cubicBezTo>
                  <a:pt x="3645532" y="1893973"/>
                  <a:pt x="3537791" y="1900656"/>
                  <a:pt x="3530082" y="1883187"/>
                </a:cubicBezTo>
                <a:cubicBezTo>
                  <a:pt x="3479808" y="1875044"/>
                  <a:pt x="3426017" y="1877998"/>
                  <a:pt x="3387664" y="1862579"/>
                </a:cubicBezTo>
                <a:cubicBezTo>
                  <a:pt x="3382649" y="1863935"/>
                  <a:pt x="3377277" y="1864791"/>
                  <a:pt x="3371681" y="1865293"/>
                </a:cubicBezTo>
                <a:lnTo>
                  <a:pt x="3355305" y="1865842"/>
                </a:lnTo>
                <a:lnTo>
                  <a:pt x="3353790" y="1865158"/>
                </a:lnTo>
                <a:cubicBezTo>
                  <a:pt x="3346144" y="1863282"/>
                  <a:pt x="3340687" y="1863057"/>
                  <a:pt x="3336210" y="1863564"/>
                </a:cubicBezTo>
                <a:lnTo>
                  <a:pt x="3331381" y="1864716"/>
                </a:lnTo>
                <a:lnTo>
                  <a:pt x="3319012" y="1864093"/>
                </a:lnTo>
                <a:lnTo>
                  <a:pt x="3293818" y="1864135"/>
                </a:lnTo>
                <a:lnTo>
                  <a:pt x="3289881" y="1862954"/>
                </a:lnTo>
                <a:lnTo>
                  <a:pt x="3253090" y="1861164"/>
                </a:lnTo>
                <a:cubicBezTo>
                  <a:pt x="3253042" y="1860968"/>
                  <a:pt x="3252996" y="1860771"/>
                  <a:pt x="3252949" y="1860574"/>
                </a:cubicBezTo>
                <a:cubicBezTo>
                  <a:pt x="3251799" y="1859213"/>
                  <a:pt x="3249368" y="1858131"/>
                  <a:pt x="3244187" y="1857604"/>
                </a:cubicBezTo>
                <a:cubicBezTo>
                  <a:pt x="3250860" y="1853873"/>
                  <a:pt x="3250577" y="1852999"/>
                  <a:pt x="3246570" y="1852946"/>
                </a:cubicBezTo>
                <a:lnTo>
                  <a:pt x="3237810" y="1853064"/>
                </a:lnTo>
                <a:lnTo>
                  <a:pt x="3230822" y="1855474"/>
                </a:lnTo>
                <a:cubicBezTo>
                  <a:pt x="3206812" y="1862286"/>
                  <a:pt x="3176733" y="1868865"/>
                  <a:pt x="3136549" y="1874037"/>
                </a:cubicBezTo>
                <a:cubicBezTo>
                  <a:pt x="3081163" y="1880168"/>
                  <a:pt x="2902557" y="1900580"/>
                  <a:pt x="2845754" y="1910932"/>
                </a:cubicBezTo>
                <a:cubicBezTo>
                  <a:pt x="2860822" y="1944376"/>
                  <a:pt x="2813389" y="1905358"/>
                  <a:pt x="2786878" y="1917162"/>
                </a:cubicBezTo>
                <a:cubicBezTo>
                  <a:pt x="2766803" y="1917398"/>
                  <a:pt x="2741628" y="1915886"/>
                  <a:pt x="2725298" y="1912340"/>
                </a:cubicBezTo>
                <a:cubicBezTo>
                  <a:pt x="2716680" y="1911427"/>
                  <a:pt x="2707572" y="1911972"/>
                  <a:pt x="2697754" y="1914863"/>
                </a:cubicBezTo>
                <a:cubicBezTo>
                  <a:pt x="2667185" y="1939014"/>
                  <a:pt x="2622149" y="1926211"/>
                  <a:pt x="2568063" y="1936283"/>
                </a:cubicBezTo>
                <a:cubicBezTo>
                  <a:pt x="2552625" y="1932001"/>
                  <a:pt x="2502682" y="1953378"/>
                  <a:pt x="2489784" y="1943720"/>
                </a:cubicBezTo>
                <a:cubicBezTo>
                  <a:pt x="2478524" y="1943155"/>
                  <a:pt x="2467418" y="1949411"/>
                  <a:pt x="2458978" y="1938095"/>
                </a:cubicBezTo>
                <a:cubicBezTo>
                  <a:pt x="2417552" y="1934639"/>
                  <a:pt x="2366376" y="1931293"/>
                  <a:pt x="2318712" y="1934474"/>
                </a:cubicBezTo>
                <a:cubicBezTo>
                  <a:pt x="2296029" y="1936526"/>
                  <a:pt x="2282069" y="1938434"/>
                  <a:pt x="2268709" y="1940521"/>
                </a:cubicBezTo>
                <a:lnTo>
                  <a:pt x="2264080" y="1941232"/>
                </a:lnTo>
                <a:lnTo>
                  <a:pt x="2254684" y="1943524"/>
                </a:lnTo>
                <a:lnTo>
                  <a:pt x="2252523" y="1943004"/>
                </a:lnTo>
                <a:lnTo>
                  <a:pt x="2173350" y="1929202"/>
                </a:lnTo>
                <a:lnTo>
                  <a:pt x="2155266" y="1920267"/>
                </a:lnTo>
                <a:lnTo>
                  <a:pt x="2091013" y="1914631"/>
                </a:lnTo>
                <a:cubicBezTo>
                  <a:pt x="2033357" y="1920614"/>
                  <a:pt x="2070513" y="1905065"/>
                  <a:pt x="2030712" y="1897690"/>
                </a:cubicBezTo>
                <a:cubicBezTo>
                  <a:pt x="1994539" y="1893055"/>
                  <a:pt x="1958569" y="1883188"/>
                  <a:pt x="1908838" y="1892222"/>
                </a:cubicBezTo>
                <a:cubicBezTo>
                  <a:pt x="1897236" y="1896147"/>
                  <a:pt x="1883338" y="1892415"/>
                  <a:pt x="1877796" y="1883887"/>
                </a:cubicBezTo>
                <a:cubicBezTo>
                  <a:pt x="1876842" y="1882419"/>
                  <a:pt x="1876177" y="1880863"/>
                  <a:pt x="1875824" y="1879265"/>
                </a:cubicBezTo>
                <a:cubicBezTo>
                  <a:pt x="1843474" y="1887199"/>
                  <a:pt x="1841511" y="1873818"/>
                  <a:pt x="1823048" y="1881064"/>
                </a:cubicBezTo>
                <a:cubicBezTo>
                  <a:pt x="1792640" y="1872164"/>
                  <a:pt x="1782358" y="1850450"/>
                  <a:pt x="1765736" y="1856578"/>
                </a:cubicBezTo>
                <a:cubicBezTo>
                  <a:pt x="1753024" y="1849107"/>
                  <a:pt x="1745932" y="1828316"/>
                  <a:pt x="1725669" y="1833744"/>
                </a:cubicBezTo>
                <a:cubicBezTo>
                  <a:pt x="1727428" y="1831405"/>
                  <a:pt x="1726953" y="1830157"/>
                  <a:pt x="1725216" y="1829447"/>
                </a:cubicBezTo>
                <a:lnTo>
                  <a:pt x="1721485" y="1828960"/>
                </a:lnTo>
                <a:lnTo>
                  <a:pt x="1717786" y="1832224"/>
                </a:lnTo>
                <a:cubicBezTo>
                  <a:pt x="1703445" y="1843277"/>
                  <a:pt x="1706547" y="1827935"/>
                  <a:pt x="1689907" y="1825425"/>
                </a:cubicBezTo>
                <a:cubicBezTo>
                  <a:pt x="1682338" y="1823445"/>
                  <a:pt x="1685181" y="1820226"/>
                  <a:pt x="1688093" y="1817391"/>
                </a:cubicBezTo>
                <a:lnTo>
                  <a:pt x="1496789" y="1805297"/>
                </a:lnTo>
                <a:cubicBezTo>
                  <a:pt x="1463551" y="1793913"/>
                  <a:pt x="1426345" y="1786892"/>
                  <a:pt x="1392839" y="1758649"/>
                </a:cubicBezTo>
                <a:cubicBezTo>
                  <a:pt x="1386461" y="1750573"/>
                  <a:pt x="1374031" y="1756918"/>
                  <a:pt x="1360872" y="1752441"/>
                </a:cubicBezTo>
                <a:cubicBezTo>
                  <a:pt x="1347711" y="1747963"/>
                  <a:pt x="1332751" y="1735898"/>
                  <a:pt x="1313885" y="1731785"/>
                </a:cubicBezTo>
                <a:cubicBezTo>
                  <a:pt x="1281989" y="1726305"/>
                  <a:pt x="1256405" y="1739744"/>
                  <a:pt x="1247665" y="1727765"/>
                </a:cubicBezTo>
                <a:cubicBezTo>
                  <a:pt x="1231363" y="1728538"/>
                  <a:pt x="1209120" y="1742556"/>
                  <a:pt x="1196850" y="1729622"/>
                </a:cubicBezTo>
                <a:cubicBezTo>
                  <a:pt x="1195195" y="1740224"/>
                  <a:pt x="1178147" y="1721561"/>
                  <a:pt x="1168728" y="1728550"/>
                </a:cubicBezTo>
                <a:cubicBezTo>
                  <a:pt x="1152073" y="1727193"/>
                  <a:pt x="1122804" y="1725926"/>
                  <a:pt x="1096918" y="1721485"/>
                </a:cubicBezTo>
                <a:lnTo>
                  <a:pt x="1094082" y="1720113"/>
                </a:lnTo>
                <a:lnTo>
                  <a:pt x="1040782" y="1721762"/>
                </a:lnTo>
                <a:cubicBezTo>
                  <a:pt x="987172" y="1722352"/>
                  <a:pt x="1023272" y="1708707"/>
                  <a:pt x="955980" y="1719289"/>
                </a:cubicBezTo>
                <a:cubicBezTo>
                  <a:pt x="948995" y="1714208"/>
                  <a:pt x="940521" y="1713816"/>
                  <a:pt x="926108" y="1715917"/>
                </a:cubicBezTo>
                <a:cubicBezTo>
                  <a:pt x="900077" y="1715834"/>
                  <a:pt x="902688" y="1703436"/>
                  <a:pt x="876049" y="1710422"/>
                </a:cubicBezTo>
                <a:cubicBezTo>
                  <a:pt x="881084" y="1703830"/>
                  <a:pt x="826830" y="1706893"/>
                  <a:pt x="839194" y="1700176"/>
                </a:cubicBezTo>
                <a:cubicBezTo>
                  <a:pt x="822548" y="1693764"/>
                  <a:pt x="813674" y="1703628"/>
                  <a:pt x="797112" y="1698014"/>
                </a:cubicBezTo>
                <a:cubicBezTo>
                  <a:pt x="778195" y="1696418"/>
                  <a:pt x="807647" y="1705364"/>
                  <a:pt x="786610" y="1705455"/>
                </a:cubicBezTo>
                <a:cubicBezTo>
                  <a:pt x="761170" y="1704357"/>
                  <a:pt x="760599" y="1716610"/>
                  <a:pt x="741833" y="1700566"/>
                </a:cubicBezTo>
                <a:lnTo>
                  <a:pt x="673985" y="1692278"/>
                </a:lnTo>
                <a:cubicBezTo>
                  <a:pt x="658515" y="1695829"/>
                  <a:pt x="646395" y="1693620"/>
                  <a:pt x="634665" y="1689550"/>
                </a:cubicBezTo>
                <a:cubicBezTo>
                  <a:pt x="599149" y="1689690"/>
                  <a:pt x="567176" y="1683160"/>
                  <a:pt x="527471" y="1679869"/>
                </a:cubicBezTo>
                <a:cubicBezTo>
                  <a:pt x="484099" y="1683240"/>
                  <a:pt x="462693" y="1671949"/>
                  <a:pt x="420260" y="1668475"/>
                </a:cubicBezTo>
                <a:cubicBezTo>
                  <a:pt x="377482" y="1677390"/>
                  <a:pt x="393500" y="1652730"/>
                  <a:pt x="357630" y="1652142"/>
                </a:cubicBezTo>
                <a:cubicBezTo>
                  <a:pt x="298692" y="1659518"/>
                  <a:pt x="359631" y="1643849"/>
                  <a:pt x="269407" y="1643812"/>
                </a:cubicBezTo>
                <a:cubicBezTo>
                  <a:pt x="264204" y="1645215"/>
                  <a:pt x="253436" y="1643159"/>
                  <a:pt x="254769" y="1641013"/>
                </a:cubicBezTo>
                <a:cubicBezTo>
                  <a:pt x="234996" y="1641090"/>
                  <a:pt x="179093" y="1626583"/>
                  <a:pt x="150763" y="1628143"/>
                </a:cubicBezTo>
                <a:cubicBezTo>
                  <a:pt x="96232" y="1619954"/>
                  <a:pt x="68845" y="1629422"/>
                  <a:pt x="29133" y="1626172"/>
                </a:cubicBezTo>
                <a:lnTo>
                  <a:pt x="0" y="16195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BF3E6F-4586-E64E-230B-B3269AFC0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5" y="494414"/>
            <a:ext cx="10534650" cy="8174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Objective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467D83F-98B6-1C48-6D5B-FD1A16CDB4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5671" r="3488"/>
          <a:stretch/>
        </p:blipFill>
        <p:spPr>
          <a:xfrm>
            <a:off x="244928" y="2307440"/>
            <a:ext cx="10744200" cy="378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956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5D03BF-78FD-F4C1-AD66-95834B776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GB" sz="3800" b="1"/>
              <a:t>Clinical &amp; Biological Context</a:t>
            </a:r>
            <a:br>
              <a:rPr lang="en-GB" sz="3800" b="1"/>
            </a:br>
            <a:endParaRPr lang="en-SI" sz="380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EB7DC-2A8A-16A6-2721-3F8A0EB2F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407" y="2460172"/>
            <a:ext cx="10143668" cy="3435531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Organs analyzed:</a:t>
            </a:r>
            <a:r>
              <a:rPr lang="en-GB" sz="2400" dirty="0"/>
              <a:t> Lungs, Thyroid, and Bowel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Biomarker:</a:t>
            </a:r>
            <a:r>
              <a:rPr lang="en-GB" sz="2400" dirty="0"/>
              <a:t> Standard Uptake Value (SUV), a quantitative PET scan metric.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Data Format:</a:t>
            </a:r>
            <a:r>
              <a:rPr lang="en-GB" sz="2400" dirty="0"/>
              <a:t> 3D matrix of SUV percentiles from multiple patients, each with multiple clinical visits.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Labels:</a:t>
            </a:r>
            <a:r>
              <a:rPr lang="en-GB" sz="2400" dirty="0"/>
              <a:t> A binary indicator of whether the patient experienced an AE.</a:t>
            </a:r>
          </a:p>
          <a:p>
            <a:endParaRPr lang="en-SI" sz="2400" dirty="0"/>
          </a:p>
        </p:txBody>
      </p:sp>
    </p:spTree>
    <p:extLst>
      <p:ext uri="{BB962C8B-B14F-4D97-AF65-F5344CB8AC3E}">
        <p14:creationId xmlns:p14="http://schemas.microsoft.com/office/powerpoint/2010/main" val="335678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0B3615-7E5A-49CC-67E0-698A6510F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6463301" cy="1322888"/>
          </a:xfrm>
        </p:spPr>
        <p:txBody>
          <a:bodyPr>
            <a:normAutofit/>
          </a:bodyPr>
          <a:lstStyle/>
          <a:p>
            <a:r>
              <a:rPr lang="en-GB" sz="3700" b="1"/>
              <a:t>Statistical Modeling Approach</a:t>
            </a:r>
            <a:br>
              <a:rPr lang="en-GB" sz="3700" b="1"/>
            </a:br>
            <a:endParaRPr lang="en-SI" sz="3700"/>
          </a:p>
        </p:txBody>
      </p:sp>
      <p:sp>
        <p:nvSpPr>
          <p:cNvPr id="21" name="Freeform: Shape 13">
            <a:extLst>
              <a:ext uri="{FF2B5EF4-FFF2-40B4-BE49-F238E27FC236}">
                <a16:creationId xmlns:a16="http://schemas.microsoft.com/office/drawing/2014/main" id="{2B573B51-C170-49C0-A3D9-8D99730C45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89924" y="2"/>
            <a:ext cx="7602076" cy="470844"/>
          </a:xfrm>
          <a:custGeom>
            <a:avLst/>
            <a:gdLst>
              <a:gd name="connsiteX0" fmla="*/ 9683888 w 9683888"/>
              <a:gd name="connsiteY0" fmla="*/ 0 h 743457"/>
              <a:gd name="connsiteX1" fmla="*/ 0 w 9683888"/>
              <a:gd name="connsiteY1" fmla="*/ 0 h 743457"/>
              <a:gd name="connsiteX2" fmla="*/ 0 w 9683888"/>
              <a:gd name="connsiteY2" fmla="*/ 365878 h 743457"/>
              <a:gd name="connsiteX3" fmla="*/ 11844 w 9683888"/>
              <a:gd name="connsiteY3" fmla="*/ 367909 h 743457"/>
              <a:gd name="connsiteX4" fmla="*/ 106208 w 9683888"/>
              <a:gd name="connsiteY4" fmla="*/ 385974 h 743457"/>
              <a:gd name="connsiteX5" fmla="*/ 183667 w 9683888"/>
              <a:gd name="connsiteY5" fmla="*/ 399162 h 743457"/>
              <a:gd name="connsiteX6" fmla="*/ 292430 w 9683888"/>
              <a:gd name="connsiteY6" fmla="*/ 390408 h 743457"/>
              <a:gd name="connsiteX7" fmla="*/ 386942 w 9683888"/>
              <a:gd name="connsiteY7" fmla="*/ 395582 h 743457"/>
              <a:gd name="connsiteX8" fmla="*/ 485751 w 9683888"/>
              <a:gd name="connsiteY8" fmla="*/ 408404 h 743457"/>
              <a:gd name="connsiteX9" fmla="*/ 604107 w 9683888"/>
              <a:gd name="connsiteY9" fmla="*/ 418647 h 743457"/>
              <a:gd name="connsiteX10" fmla="*/ 694081 w 9683888"/>
              <a:gd name="connsiteY10" fmla="*/ 449524 h 743457"/>
              <a:gd name="connsiteX11" fmla="*/ 762452 w 9683888"/>
              <a:gd name="connsiteY11" fmla="*/ 456090 h 743457"/>
              <a:gd name="connsiteX12" fmla="*/ 987872 w 9683888"/>
              <a:gd name="connsiteY12" fmla="*/ 481862 h 743457"/>
              <a:gd name="connsiteX13" fmla="*/ 1077163 w 9683888"/>
              <a:gd name="connsiteY13" fmla="*/ 524467 h 743457"/>
              <a:gd name="connsiteX14" fmla="*/ 1258716 w 9683888"/>
              <a:gd name="connsiteY14" fmla="*/ 587975 h 743457"/>
              <a:gd name="connsiteX15" fmla="*/ 1298056 w 9683888"/>
              <a:gd name="connsiteY15" fmla="*/ 595413 h 743457"/>
              <a:gd name="connsiteX16" fmla="*/ 1327017 w 9683888"/>
              <a:gd name="connsiteY16" fmla="*/ 617412 h 743457"/>
              <a:gd name="connsiteX17" fmla="*/ 1347909 w 9683888"/>
              <a:gd name="connsiteY17" fmla="*/ 620209 h 743457"/>
              <a:gd name="connsiteX18" fmla="*/ 1421792 w 9683888"/>
              <a:gd name="connsiteY18" fmla="*/ 626139 h 743457"/>
              <a:gd name="connsiteX19" fmla="*/ 1519789 w 9683888"/>
              <a:gd name="connsiteY19" fmla="*/ 645011 h 743457"/>
              <a:gd name="connsiteX20" fmla="*/ 1620886 w 9683888"/>
              <a:gd name="connsiteY20" fmla="*/ 687715 h 743457"/>
              <a:gd name="connsiteX21" fmla="*/ 1676745 w 9683888"/>
              <a:gd name="connsiteY21" fmla="*/ 690130 h 743457"/>
              <a:gd name="connsiteX22" fmla="*/ 1832228 w 9683888"/>
              <a:gd name="connsiteY22" fmla="*/ 690860 h 743457"/>
              <a:gd name="connsiteX23" fmla="*/ 1980464 w 9683888"/>
              <a:gd name="connsiteY23" fmla="*/ 704858 h 743457"/>
              <a:gd name="connsiteX24" fmla="*/ 2051150 w 9683888"/>
              <a:gd name="connsiteY24" fmla="*/ 711187 h 743457"/>
              <a:gd name="connsiteX25" fmla="*/ 2162824 w 9683888"/>
              <a:gd name="connsiteY25" fmla="*/ 709178 h 743457"/>
              <a:gd name="connsiteX26" fmla="*/ 2259859 w 9683888"/>
              <a:gd name="connsiteY26" fmla="*/ 718188 h 743457"/>
              <a:gd name="connsiteX27" fmla="*/ 2378290 w 9683888"/>
              <a:gd name="connsiteY27" fmla="*/ 738748 h 743457"/>
              <a:gd name="connsiteX28" fmla="*/ 2407828 w 9683888"/>
              <a:gd name="connsiteY28" fmla="*/ 743457 h 743457"/>
              <a:gd name="connsiteX29" fmla="*/ 2428936 w 9683888"/>
              <a:gd name="connsiteY29" fmla="*/ 734697 h 743457"/>
              <a:gd name="connsiteX30" fmla="*/ 2646106 w 9683888"/>
              <a:gd name="connsiteY30" fmla="*/ 660204 h 743457"/>
              <a:gd name="connsiteX31" fmla="*/ 2799920 w 9683888"/>
              <a:gd name="connsiteY31" fmla="*/ 630451 h 743457"/>
              <a:gd name="connsiteX32" fmla="*/ 2953556 w 9683888"/>
              <a:gd name="connsiteY32" fmla="*/ 607173 h 743457"/>
              <a:gd name="connsiteX33" fmla="*/ 3009839 w 9683888"/>
              <a:gd name="connsiteY33" fmla="*/ 601743 h 743457"/>
              <a:gd name="connsiteX34" fmla="*/ 3115016 w 9683888"/>
              <a:gd name="connsiteY34" fmla="*/ 584982 h 743457"/>
              <a:gd name="connsiteX35" fmla="*/ 3185844 w 9683888"/>
              <a:gd name="connsiteY35" fmla="*/ 595356 h 743457"/>
              <a:gd name="connsiteX36" fmla="*/ 3246013 w 9683888"/>
              <a:gd name="connsiteY36" fmla="*/ 592418 h 743457"/>
              <a:gd name="connsiteX37" fmla="*/ 3313565 w 9683888"/>
              <a:gd name="connsiteY37" fmla="*/ 574138 h 743457"/>
              <a:gd name="connsiteX38" fmla="*/ 3414143 w 9683888"/>
              <a:gd name="connsiteY38" fmla="*/ 553730 h 743457"/>
              <a:gd name="connsiteX39" fmla="*/ 3552895 w 9683888"/>
              <a:gd name="connsiteY39" fmla="*/ 548563 h 743457"/>
              <a:gd name="connsiteX40" fmla="*/ 3753012 w 9683888"/>
              <a:gd name="connsiteY40" fmla="*/ 599520 h 743457"/>
              <a:gd name="connsiteX41" fmla="*/ 3804392 w 9683888"/>
              <a:gd name="connsiteY41" fmla="*/ 604131 h 743457"/>
              <a:gd name="connsiteX42" fmla="*/ 3916696 w 9683888"/>
              <a:gd name="connsiteY42" fmla="*/ 606540 h 743457"/>
              <a:gd name="connsiteX43" fmla="*/ 4063849 w 9683888"/>
              <a:gd name="connsiteY43" fmla="*/ 604058 h 743457"/>
              <a:gd name="connsiteX44" fmla="*/ 4172179 w 9683888"/>
              <a:gd name="connsiteY44" fmla="*/ 592355 h 743457"/>
              <a:gd name="connsiteX45" fmla="*/ 4276294 w 9683888"/>
              <a:gd name="connsiteY45" fmla="*/ 587119 h 743457"/>
              <a:gd name="connsiteX46" fmla="*/ 4411090 w 9683888"/>
              <a:gd name="connsiteY46" fmla="*/ 575600 h 743457"/>
              <a:gd name="connsiteX47" fmla="*/ 4540465 w 9683888"/>
              <a:gd name="connsiteY47" fmla="*/ 567464 h 743457"/>
              <a:gd name="connsiteX48" fmla="*/ 4545352 w 9683888"/>
              <a:gd name="connsiteY48" fmla="*/ 555554 h 743457"/>
              <a:gd name="connsiteX49" fmla="*/ 4564014 w 9683888"/>
              <a:gd name="connsiteY49" fmla="*/ 553660 h 743457"/>
              <a:gd name="connsiteX50" fmla="*/ 4568602 w 9683888"/>
              <a:gd name="connsiteY50" fmla="*/ 550913 h 743457"/>
              <a:gd name="connsiteX51" fmla="*/ 4595289 w 9683888"/>
              <a:gd name="connsiteY51" fmla="*/ 537407 h 743457"/>
              <a:gd name="connsiteX52" fmla="*/ 4739026 w 9683888"/>
              <a:gd name="connsiteY52" fmla="*/ 532483 h 743457"/>
              <a:gd name="connsiteX53" fmla="*/ 5061335 w 9683888"/>
              <a:gd name="connsiteY53" fmla="*/ 545635 h 743457"/>
              <a:gd name="connsiteX54" fmla="*/ 5338634 w 9683888"/>
              <a:gd name="connsiteY54" fmla="*/ 595754 h 743457"/>
              <a:gd name="connsiteX55" fmla="*/ 5529430 w 9683888"/>
              <a:gd name="connsiteY55" fmla="*/ 606335 h 743457"/>
              <a:gd name="connsiteX56" fmla="*/ 5604039 w 9683888"/>
              <a:gd name="connsiteY56" fmla="*/ 607676 h 743457"/>
              <a:gd name="connsiteX57" fmla="*/ 5625281 w 9683888"/>
              <a:gd name="connsiteY57" fmla="*/ 617253 h 743457"/>
              <a:gd name="connsiteX58" fmla="*/ 5628138 w 9683888"/>
              <a:gd name="connsiteY58" fmla="*/ 615483 h 743457"/>
              <a:gd name="connsiteX59" fmla="*/ 5653593 w 9683888"/>
              <a:gd name="connsiteY59" fmla="*/ 617873 h 743457"/>
              <a:gd name="connsiteX60" fmla="*/ 5658658 w 9683888"/>
              <a:gd name="connsiteY60" fmla="*/ 624279 h 743457"/>
              <a:gd name="connsiteX61" fmla="*/ 5675963 w 9683888"/>
              <a:gd name="connsiteY61" fmla="*/ 627762 h 743457"/>
              <a:gd name="connsiteX62" fmla="*/ 5709625 w 9683888"/>
              <a:gd name="connsiteY62" fmla="*/ 639593 h 743457"/>
              <a:gd name="connsiteX63" fmla="*/ 5716324 w 9683888"/>
              <a:gd name="connsiteY63" fmla="*/ 637148 h 743457"/>
              <a:gd name="connsiteX64" fmla="*/ 5767720 w 9683888"/>
              <a:gd name="connsiteY64" fmla="*/ 647737 h 743457"/>
              <a:gd name="connsiteX65" fmla="*/ 5768619 w 9683888"/>
              <a:gd name="connsiteY65" fmla="*/ 645671 h 743457"/>
              <a:gd name="connsiteX66" fmla="*/ 5858696 w 9683888"/>
              <a:gd name="connsiteY66" fmla="*/ 628099 h 743457"/>
              <a:gd name="connsiteX67" fmla="*/ 5935260 w 9683888"/>
              <a:gd name="connsiteY67" fmla="*/ 596904 h 743457"/>
              <a:gd name="connsiteX68" fmla="*/ 5946176 w 9683888"/>
              <a:gd name="connsiteY68" fmla="*/ 597874 h 743457"/>
              <a:gd name="connsiteX69" fmla="*/ 5946447 w 9683888"/>
              <a:gd name="connsiteY69" fmla="*/ 597396 h 743457"/>
              <a:gd name="connsiteX70" fmla="*/ 5958069 w 9683888"/>
              <a:gd name="connsiteY70" fmla="*/ 597432 h 743457"/>
              <a:gd name="connsiteX71" fmla="*/ 5966081 w 9683888"/>
              <a:gd name="connsiteY71" fmla="*/ 599643 h 743457"/>
              <a:gd name="connsiteX72" fmla="*/ 5987259 w 9683888"/>
              <a:gd name="connsiteY72" fmla="*/ 601523 h 743457"/>
              <a:gd name="connsiteX73" fmla="*/ 5994905 w 9683888"/>
              <a:gd name="connsiteY73" fmla="*/ 598873 h 743457"/>
              <a:gd name="connsiteX74" fmla="*/ 6054803 w 9683888"/>
              <a:gd name="connsiteY74" fmla="*/ 541202 h 743457"/>
              <a:gd name="connsiteX75" fmla="*/ 6188672 w 9683888"/>
              <a:gd name="connsiteY75" fmla="*/ 496389 h 743457"/>
              <a:gd name="connsiteX76" fmla="*/ 6323280 w 9683888"/>
              <a:gd name="connsiteY76" fmla="*/ 458013 h 743457"/>
              <a:gd name="connsiteX77" fmla="*/ 6457257 w 9683888"/>
              <a:gd name="connsiteY77" fmla="*/ 414621 h 743457"/>
              <a:gd name="connsiteX78" fmla="*/ 6530019 w 9683888"/>
              <a:gd name="connsiteY78" fmla="*/ 423168 h 743457"/>
              <a:gd name="connsiteX79" fmla="*/ 6626800 w 9683888"/>
              <a:gd name="connsiteY79" fmla="*/ 375078 h 743457"/>
              <a:gd name="connsiteX80" fmla="*/ 6689231 w 9683888"/>
              <a:gd name="connsiteY80" fmla="*/ 353501 h 743457"/>
              <a:gd name="connsiteX81" fmla="*/ 6726440 w 9683888"/>
              <a:gd name="connsiteY81" fmla="*/ 340276 h 743457"/>
              <a:gd name="connsiteX82" fmla="*/ 6835228 w 9683888"/>
              <a:gd name="connsiteY82" fmla="*/ 329393 h 743457"/>
              <a:gd name="connsiteX83" fmla="*/ 7039363 w 9683888"/>
              <a:gd name="connsiteY83" fmla="*/ 370823 h 743457"/>
              <a:gd name="connsiteX84" fmla="*/ 7095156 w 9683888"/>
              <a:gd name="connsiteY84" fmla="*/ 366075 h 743457"/>
              <a:gd name="connsiteX85" fmla="*/ 7187061 w 9683888"/>
              <a:gd name="connsiteY85" fmla="*/ 383876 h 743457"/>
              <a:gd name="connsiteX86" fmla="*/ 7295039 w 9683888"/>
              <a:gd name="connsiteY86" fmla="*/ 355046 h 743457"/>
              <a:gd name="connsiteX87" fmla="*/ 7373651 w 9683888"/>
              <a:gd name="connsiteY87" fmla="*/ 322299 h 743457"/>
              <a:gd name="connsiteX88" fmla="*/ 7418964 w 9683888"/>
              <a:gd name="connsiteY88" fmla="*/ 308685 h 743457"/>
              <a:gd name="connsiteX89" fmla="*/ 7450568 w 9683888"/>
              <a:gd name="connsiteY89" fmla="*/ 293511 h 743457"/>
              <a:gd name="connsiteX90" fmla="*/ 7538380 w 9683888"/>
              <a:gd name="connsiteY90" fmla="*/ 283235 h 743457"/>
              <a:gd name="connsiteX91" fmla="*/ 7786348 w 9683888"/>
              <a:gd name="connsiteY91" fmla="*/ 225377 h 743457"/>
              <a:gd name="connsiteX92" fmla="*/ 7849534 w 9683888"/>
              <a:gd name="connsiteY92" fmla="*/ 245434 h 743457"/>
              <a:gd name="connsiteX93" fmla="*/ 7981165 w 9683888"/>
              <a:gd name="connsiteY93" fmla="*/ 222252 h 743457"/>
              <a:gd name="connsiteX94" fmla="*/ 8171882 w 9683888"/>
              <a:gd name="connsiteY94" fmla="*/ 222497 h 743457"/>
              <a:gd name="connsiteX95" fmla="*/ 8242270 w 9683888"/>
              <a:gd name="connsiteY95" fmla="*/ 180535 h 743457"/>
              <a:gd name="connsiteX96" fmla="*/ 8490152 w 9683888"/>
              <a:gd name="connsiteY96" fmla="*/ 209193 h 743457"/>
              <a:gd name="connsiteX97" fmla="*/ 8622272 w 9683888"/>
              <a:gd name="connsiteY97" fmla="*/ 188859 h 743457"/>
              <a:gd name="connsiteX98" fmla="*/ 8738606 w 9683888"/>
              <a:gd name="connsiteY98" fmla="*/ 208945 h 743457"/>
              <a:gd name="connsiteX99" fmla="*/ 8831307 w 9683888"/>
              <a:gd name="connsiteY99" fmla="*/ 207738 h 743457"/>
              <a:gd name="connsiteX100" fmla="*/ 8891432 w 9683888"/>
              <a:gd name="connsiteY100" fmla="*/ 184510 h 743457"/>
              <a:gd name="connsiteX101" fmla="*/ 8946980 w 9683888"/>
              <a:gd name="connsiteY101" fmla="*/ 145578 h 743457"/>
              <a:gd name="connsiteX102" fmla="*/ 9107760 w 9683888"/>
              <a:gd name="connsiteY102" fmla="*/ 128052 h 743457"/>
              <a:gd name="connsiteX103" fmla="*/ 9195623 w 9683888"/>
              <a:gd name="connsiteY103" fmla="*/ 100212 h 743457"/>
              <a:gd name="connsiteX104" fmla="*/ 9256898 w 9683888"/>
              <a:gd name="connsiteY104" fmla="*/ 73900 h 743457"/>
              <a:gd name="connsiteX105" fmla="*/ 9351740 w 9683888"/>
              <a:gd name="connsiteY105" fmla="*/ 80439 h 743457"/>
              <a:gd name="connsiteX106" fmla="*/ 9539796 w 9683888"/>
              <a:gd name="connsiteY106" fmla="*/ 87069 h 743457"/>
              <a:gd name="connsiteX107" fmla="*/ 9619109 w 9683888"/>
              <a:gd name="connsiteY107" fmla="*/ 39994 h 74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683888" h="743457">
                <a:moveTo>
                  <a:pt x="9683888" y="0"/>
                </a:moveTo>
                <a:lnTo>
                  <a:pt x="0" y="0"/>
                </a:lnTo>
                <a:lnTo>
                  <a:pt x="0" y="365878"/>
                </a:lnTo>
                <a:lnTo>
                  <a:pt x="11844" y="367909"/>
                </a:lnTo>
                <a:cubicBezTo>
                  <a:pt x="50423" y="374387"/>
                  <a:pt x="87879" y="380746"/>
                  <a:pt x="106208" y="385974"/>
                </a:cubicBezTo>
                <a:cubicBezTo>
                  <a:pt x="119919" y="389979"/>
                  <a:pt x="149687" y="402128"/>
                  <a:pt x="183667" y="399162"/>
                </a:cubicBezTo>
                <a:cubicBezTo>
                  <a:pt x="228274" y="394575"/>
                  <a:pt x="256969" y="398315"/>
                  <a:pt x="292430" y="390408"/>
                </a:cubicBezTo>
                <a:cubicBezTo>
                  <a:pt x="325377" y="395694"/>
                  <a:pt x="374510" y="420053"/>
                  <a:pt x="386942" y="395582"/>
                </a:cubicBezTo>
                <a:cubicBezTo>
                  <a:pt x="400429" y="416427"/>
                  <a:pt x="451168" y="399411"/>
                  <a:pt x="485751" y="408404"/>
                </a:cubicBezTo>
                <a:cubicBezTo>
                  <a:pt x="520399" y="423586"/>
                  <a:pt x="570416" y="404235"/>
                  <a:pt x="604107" y="418647"/>
                </a:cubicBezTo>
                <a:cubicBezTo>
                  <a:pt x="633631" y="425521"/>
                  <a:pt x="672063" y="446364"/>
                  <a:pt x="694081" y="449524"/>
                </a:cubicBezTo>
                <a:cubicBezTo>
                  <a:pt x="700528" y="463278"/>
                  <a:pt x="713487" y="450700"/>
                  <a:pt x="762452" y="456090"/>
                </a:cubicBezTo>
                <a:cubicBezTo>
                  <a:pt x="811417" y="461479"/>
                  <a:pt x="935420" y="470466"/>
                  <a:pt x="987872" y="481862"/>
                </a:cubicBezTo>
                <a:cubicBezTo>
                  <a:pt x="1018493" y="475799"/>
                  <a:pt x="1019470" y="516810"/>
                  <a:pt x="1077163" y="524467"/>
                </a:cubicBezTo>
                <a:cubicBezTo>
                  <a:pt x="1124222" y="535807"/>
                  <a:pt x="1202940" y="574855"/>
                  <a:pt x="1258716" y="587975"/>
                </a:cubicBezTo>
                <a:cubicBezTo>
                  <a:pt x="1274181" y="586466"/>
                  <a:pt x="1286859" y="589632"/>
                  <a:pt x="1298056" y="595413"/>
                </a:cubicBezTo>
                <a:lnTo>
                  <a:pt x="1327017" y="617412"/>
                </a:lnTo>
                <a:lnTo>
                  <a:pt x="1347909" y="620209"/>
                </a:lnTo>
                <a:cubicBezTo>
                  <a:pt x="1377004" y="628445"/>
                  <a:pt x="1394712" y="616344"/>
                  <a:pt x="1421792" y="626139"/>
                </a:cubicBezTo>
                <a:cubicBezTo>
                  <a:pt x="1466260" y="647543"/>
                  <a:pt x="1506099" y="610975"/>
                  <a:pt x="1519789" y="645011"/>
                </a:cubicBezTo>
                <a:cubicBezTo>
                  <a:pt x="1556219" y="665699"/>
                  <a:pt x="1578776" y="668950"/>
                  <a:pt x="1620886" y="687715"/>
                </a:cubicBezTo>
                <a:cubicBezTo>
                  <a:pt x="1658228" y="693647"/>
                  <a:pt x="1636224" y="694371"/>
                  <a:pt x="1676745" y="690130"/>
                </a:cubicBezTo>
                <a:cubicBezTo>
                  <a:pt x="1713709" y="697532"/>
                  <a:pt x="1774627" y="701403"/>
                  <a:pt x="1832228" y="690860"/>
                </a:cubicBezTo>
                <a:cubicBezTo>
                  <a:pt x="1866586" y="689181"/>
                  <a:pt x="1949046" y="755765"/>
                  <a:pt x="1980464" y="704858"/>
                </a:cubicBezTo>
                <a:cubicBezTo>
                  <a:pt x="2001472" y="716610"/>
                  <a:pt x="2020758" y="710467"/>
                  <a:pt x="2051150" y="711187"/>
                </a:cubicBezTo>
                <a:cubicBezTo>
                  <a:pt x="2081543" y="711907"/>
                  <a:pt x="2117567" y="736153"/>
                  <a:pt x="2162824" y="709178"/>
                </a:cubicBezTo>
                <a:cubicBezTo>
                  <a:pt x="2219712" y="701824"/>
                  <a:pt x="2181421" y="742368"/>
                  <a:pt x="2259859" y="718188"/>
                </a:cubicBezTo>
                <a:cubicBezTo>
                  <a:pt x="2296623" y="733933"/>
                  <a:pt x="2337412" y="741012"/>
                  <a:pt x="2378290" y="738748"/>
                </a:cubicBezTo>
                <a:cubicBezTo>
                  <a:pt x="2380041" y="725410"/>
                  <a:pt x="2399659" y="741017"/>
                  <a:pt x="2407828" y="743457"/>
                </a:cubicBezTo>
                <a:cubicBezTo>
                  <a:pt x="2406113" y="735180"/>
                  <a:pt x="2421642" y="728742"/>
                  <a:pt x="2428936" y="734697"/>
                </a:cubicBezTo>
                <a:cubicBezTo>
                  <a:pt x="2468648" y="720822"/>
                  <a:pt x="2584275" y="677579"/>
                  <a:pt x="2646106" y="660204"/>
                </a:cubicBezTo>
                <a:cubicBezTo>
                  <a:pt x="2706894" y="652346"/>
                  <a:pt x="2738390" y="612318"/>
                  <a:pt x="2799920" y="630451"/>
                </a:cubicBezTo>
                <a:cubicBezTo>
                  <a:pt x="2856798" y="622940"/>
                  <a:pt x="2902940" y="602232"/>
                  <a:pt x="2953556" y="607173"/>
                </a:cubicBezTo>
                <a:cubicBezTo>
                  <a:pt x="2970626" y="593247"/>
                  <a:pt x="2988095" y="586399"/>
                  <a:pt x="3009839" y="601743"/>
                </a:cubicBezTo>
                <a:cubicBezTo>
                  <a:pt x="3046166" y="594868"/>
                  <a:pt x="3085682" y="586046"/>
                  <a:pt x="3115016" y="584982"/>
                </a:cubicBezTo>
                <a:cubicBezTo>
                  <a:pt x="3144992" y="587935"/>
                  <a:pt x="3158740" y="599045"/>
                  <a:pt x="3185844" y="595356"/>
                </a:cubicBezTo>
                <a:cubicBezTo>
                  <a:pt x="3209939" y="576197"/>
                  <a:pt x="3221731" y="614583"/>
                  <a:pt x="3246013" y="592418"/>
                </a:cubicBezTo>
                <a:cubicBezTo>
                  <a:pt x="3228976" y="565486"/>
                  <a:pt x="3320172" y="599686"/>
                  <a:pt x="3313565" y="574138"/>
                </a:cubicBezTo>
                <a:cubicBezTo>
                  <a:pt x="3341586" y="564515"/>
                  <a:pt x="3371901" y="555346"/>
                  <a:pt x="3414143" y="553730"/>
                </a:cubicBezTo>
                <a:cubicBezTo>
                  <a:pt x="3463229" y="557630"/>
                  <a:pt x="3476532" y="539673"/>
                  <a:pt x="3552895" y="548563"/>
                </a:cubicBezTo>
                <a:cubicBezTo>
                  <a:pt x="3620356" y="561042"/>
                  <a:pt x="3688830" y="574962"/>
                  <a:pt x="3753012" y="599520"/>
                </a:cubicBezTo>
                <a:cubicBezTo>
                  <a:pt x="3769580" y="615048"/>
                  <a:pt x="3777112" y="602961"/>
                  <a:pt x="3804392" y="604131"/>
                </a:cubicBezTo>
                <a:cubicBezTo>
                  <a:pt x="3831672" y="605301"/>
                  <a:pt x="3878076" y="605222"/>
                  <a:pt x="3916696" y="606540"/>
                </a:cubicBezTo>
                <a:cubicBezTo>
                  <a:pt x="3970533" y="603881"/>
                  <a:pt x="3981244" y="618066"/>
                  <a:pt x="4063849" y="604058"/>
                </a:cubicBezTo>
                <a:cubicBezTo>
                  <a:pt x="4074473" y="605185"/>
                  <a:pt x="4134611" y="589365"/>
                  <a:pt x="4172179" y="592355"/>
                </a:cubicBezTo>
                <a:cubicBezTo>
                  <a:pt x="4180554" y="576172"/>
                  <a:pt x="4255433" y="602075"/>
                  <a:pt x="4276294" y="587119"/>
                </a:cubicBezTo>
                <a:cubicBezTo>
                  <a:pt x="4326119" y="586973"/>
                  <a:pt x="4361692" y="573867"/>
                  <a:pt x="4411090" y="575600"/>
                </a:cubicBezTo>
                <a:cubicBezTo>
                  <a:pt x="4465125" y="575500"/>
                  <a:pt x="4518088" y="570805"/>
                  <a:pt x="4540465" y="567464"/>
                </a:cubicBezTo>
                <a:lnTo>
                  <a:pt x="4545352" y="555554"/>
                </a:lnTo>
                <a:lnTo>
                  <a:pt x="4564014" y="553660"/>
                </a:lnTo>
                <a:lnTo>
                  <a:pt x="4568602" y="550913"/>
                </a:lnTo>
                <a:cubicBezTo>
                  <a:pt x="4577353" y="545618"/>
                  <a:pt x="4586105" y="540734"/>
                  <a:pt x="4595289" y="537407"/>
                </a:cubicBezTo>
                <a:cubicBezTo>
                  <a:pt x="4623104" y="537511"/>
                  <a:pt x="4660764" y="533229"/>
                  <a:pt x="4739026" y="532483"/>
                </a:cubicBezTo>
                <a:cubicBezTo>
                  <a:pt x="4806238" y="527255"/>
                  <a:pt x="4944577" y="524439"/>
                  <a:pt x="5061335" y="545635"/>
                </a:cubicBezTo>
                <a:cubicBezTo>
                  <a:pt x="5167156" y="553533"/>
                  <a:pt x="5251789" y="586167"/>
                  <a:pt x="5338634" y="595754"/>
                </a:cubicBezTo>
                <a:cubicBezTo>
                  <a:pt x="5415763" y="589622"/>
                  <a:pt x="5434719" y="609365"/>
                  <a:pt x="5529430" y="606335"/>
                </a:cubicBezTo>
                <a:cubicBezTo>
                  <a:pt x="5534498" y="613561"/>
                  <a:pt x="5597157" y="603269"/>
                  <a:pt x="5604039" y="607676"/>
                </a:cubicBezTo>
                <a:lnTo>
                  <a:pt x="5625281" y="617253"/>
                </a:lnTo>
                <a:lnTo>
                  <a:pt x="5628138" y="615483"/>
                </a:lnTo>
                <a:cubicBezTo>
                  <a:pt x="5640641" y="612245"/>
                  <a:pt x="5648217" y="613966"/>
                  <a:pt x="5653593" y="617873"/>
                </a:cubicBezTo>
                <a:lnTo>
                  <a:pt x="5658658" y="624279"/>
                </a:lnTo>
                <a:lnTo>
                  <a:pt x="5675963" y="627762"/>
                </a:lnTo>
                <a:lnTo>
                  <a:pt x="5709625" y="639593"/>
                </a:lnTo>
                <a:lnTo>
                  <a:pt x="5716324" y="637148"/>
                </a:lnTo>
                <a:lnTo>
                  <a:pt x="5767720" y="647737"/>
                </a:lnTo>
                <a:lnTo>
                  <a:pt x="5768619" y="645671"/>
                </a:lnTo>
                <a:cubicBezTo>
                  <a:pt x="5776130" y="642927"/>
                  <a:pt x="5830922" y="636226"/>
                  <a:pt x="5858696" y="628099"/>
                </a:cubicBezTo>
                <a:lnTo>
                  <a:pt x="5935260" y="596904"/>
                </a:lnTo>
                <a:lnTo>
                  <a:pt x="5946176" y="597874"/>
                </a:lnTo>
                <a:lnTo>
                  <a:pt x="5946447" y="597396"/>
                </a:lnTo>
                <a:cubicBezTo>
                  <a:pt x="5948934" y="596546"/>
                  <a:pt x="5952567" y="596468"/>
                  <a:pt x="5958069" y="597432"/>
                </a:cubicBezTo>
                <a:lnTo>
                  <a:pt x="5966081" y="599643"/>
                </a:lnTo>
                <a:lnTo>
                  <a:pt x="5987259" y="601523"/>
                </a:lnTo>
                <a:lnTo>
                  <a:pt x="5994905" y="598873"/>
                </a:lnTo>
                <a:cubicBezTo>
                  <a:pt x="6020610" y="579716"/>
                  <a:pt x="6016968" y="560235"/>
                  <a:pt x="6054803" y="541202"/>
                </a:cubicBezTo>
                <a:cubicBezTo>
                  <a:pt x="6108247" y="527358"/>
                  <a:pt x="6130976" y="484538"/>
                  <a:pt x="6188672" y="496389"/>
                </a:cubicBezTo>
                <a:cubicBezTo>
                  <a:pt x="6238659" y="483279"/>
                  <a:pt x="6277194" y="458153"/>
                  <a:pt x="6323280" y="458013"/>
                </a:cubicBezTo>
                <a:cubicBezTo>
                  <a:pt x="6368044" y="444385"/>
                  <a:pt x="6422801" y="420428"/>
                  <a:pt x="6457257" y="414621"/>
                </a:cubicBezTo>
                <a:cubicBezTo>
                  <a:pt x="6483424" y="410645"/>
                  <a:pt x="6508964" y="423228"/>
                  <a:pt x="6530019" y="423168"/>
                </a:cubicBezTo>
                <a:cubicBezTo>
                  <a:pt x="6558276" y="416578"/>
                  <a:pt x="6600264" y="386690"/>
                  <a:pt x="6626800" y="375078"/>
                </a:cubicBezTo>
                <a:cubicBezTo>
                  <a:pt x="6664418" y="400828"/>
                  <a:pt x="6655535" y="354302"/>
                  <a:pt x="6689231" y="353501"/>
                </a:cubicBezTo>
                <a:cubicBezTo>
                  <a:pt x="6708837" y="361122"/>
                  <a:pt x="6719642" y="359485"/>
                  <a:pt x="6726440" y="340276"/>
                </a:cubicBezTo>
                <a:cubicBezTo>
                  <a:pt x="6818329" y="378763"/>
                  <a:pt x="6765502" y="328183"/>
                  <a:pt x="6835228" y="329393"/>
                </a:cubicBezTo>
                <a:cubicBezTo>
                  <a:pt x="6897464" y="335048"/>
                  <a:pt x="6962224" y="329085"/>
                  <a:pt x="7039363" y="370823"/>
                </a:cubicBezTo>
                <a:cubicBezTo>
                  <a:pt x="7056368" y="384567"/>
                  <a:pt x="7070539" y="363899"/>
                  <a:pt x="7095156" y="366075"/>
                </a:cubicBezTo>
                <a:cubicBezTo>
                  <a:pt x="7119772" y="368250"/>
                  <a:pt x="7153748" y="385714"/>
                  <a:pt x="7187061" y="383876"/>
                </a:cubicBezTo>
                <a:cubicBezTo>
                  <a:pt x="7242115" y="377604"/>
                  <a:pt x="7270954" y="334249"/>
                  <a:pt x="7295039" y="355046"/>
                </a:cubicBezTo>
                <a:cubicBezTo>
                  <a:pt x="7320104" y="344159"/>
                  <a:pt x="7343179" y="301443"/>
                  <a:pt x="7373651" y="322299"/>
                </a:cubicBezTo>
                <a:cubicBezTo>
                  <a:pt x="7367160" y="298575"/>
                  <a:pt x="7410095" y="329040"/>
                  <a:pt x="7418964" y="308685"/>
                </a:cubicBezTo>
                <a:cubicBezTo>
                  <a:pt x="7424243" y="291807"/>
                  <a:pt x="7438503" y="297117"/>
                  <a:pt x="7450568" y="293511"/>
                </a:cubicBezTo>
                <a:cubicBezTo>
                  <a:pt x="7461276" y="277652"/>
                  <a:pt x="7519437" y="275664"/>
                  <a:pt x="7538380" y="283235"/>
                </a:cubicBezTo>
                <a:cubicBezTo>
                  <a:pt x="7594343" y="271879"/>
                  <a:pt x="7734488" y="231676"/>
                  <a:pt x="7786348" y="225377"/>
                </a:cubicBezTo>
                <a:cubicBezTo>
                  <a:pt x="7797693" y="277094"/>
                  <a:pt x="7847327" y="236176"/>
                  <a:pt x="7849534" y="245434"/>
                </a:cubicBezTo>
                <a:cubicBezTo>
                  <a:pt x="7894253" y="231282"/>
                  <a:pt x="7937937" y="238796"/>
                  <a:pt x="7981165" y="222252"/>
                </a:cubicBezTo>
                <a:cubicBezTo>
                  <a:pt x="8066564" y="234459"/>
                  <a:pt x="8127007" y="235277"/>
                  <a:pt x="8171882" y="222497"/>
                </a:cubicBezTo>
                <a:cubicBezTo>
                  <a:pt x="8183092" y="205785"/>
                  <a:pt x="8217423" y="177145"/>
                  <a:pt x="8242270" y="180535"/>
                </a:cubicBezTo>
                <a:cubicBezTo>
                  <a:pt x="8294138" y="178846"/>
                  <a:pt x="8410926" y="208334"/>
                  <a:pt x="8490152" y="209193"/>
                </a:cubicBezTo>
                <a:cubicBezTo>
                  <a:pt x="8558493" y="195433"/>
                  <a:pt x="8564727" y="233466"/>
                  <a:pt x="8622272" y="188859"/>
                </a:cubicBezTo>
                <a:cubicBezTo>
                  <a:pt x="8659556" y="191317"/>
                  <a:pt x="8666988" y="178214"/>
                  <a:pt x="8738606" y="208945"/>
                </a:cubicBezTo>
                <a:cubicBezTo>
                  <a:pt x="8769507" y="208543"/>
                  <a:pt x="8800406" y="224019"/>
                  <a:pt x="8831307" y="207738"/>
                </a:cubicBezTo>
                <a:cubicBezTo>
                  <a:pt x="8836477" y="191612"/>
                  <a:pt x="8870109" y="182455"/>
                  <a:pt x="8891432" y="184510"/>
                </a:cubicBezTo>
                <a:cubicBezTo>
                  <a:pt x="8876795" y="135260"/>
                  <a:pt x="8938553" y="173381"/>
                  <a:pt x="8946980" y="145578"/>
                </a:cubicBezTo>
                <a:cubicBezTo>
                  <a:pt x="9010957" y="156064"/>
                  <a:pt x="9046552" y="157746"/>
                  <a:pt x="9107760" y="128052"/>
                </a:cubicBezTo>
                <a:cubicBezTo>
                  <a:pt x="9135191" y="151813"/>
                  <a:pt x="9184204" y="114911"/>
                  <a:pt x="9195623" y="100212"/>
                </a:cubicBezTo>
                <a:cubicBezTo>
                  <a:pt x="9222736" y="85917"/>
                  <a:pt x="9230892" y="98248"/>
                  <a:pt x="9256898" y="73900"/>
                </a:cubicBezTo>
                <a:cubicBezTo>
                  <a:pt x="9276443" y="63724"/>
                  <a:pt x="9334001" y="80454"/>
                  <a:pt x="9351740" y="80439"/>
                </a:cubicBezTo>
                <a:cubicBezTo>
                  <a:pt x="9398889" y="82633"/>
                  <a:pt x="9473718" y="102566"/>
                  <a:pt x="9539796" y="87069"/>
                </a:cubicBezTo>
                <a:cubicBezTo>
                  <a:pt x="9565852" y="70987"/>
                  <a:pt x="9591569" y="56211"/>
                  <a:pt x="9619109" y="39994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AEBD5-FDD7-C878-0305-7F3E3CA33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7158" y="1904812"/>
            <a:ext cx="9227996" cy="33611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1900" b="1" dirty="0"/>
              <a:t>Model Used:</a:t>
            </a:r>
          </a:p>
          <a:p>
            <a:pPr>
              <a:buNone/>
            </a:pPr>
            <a:endParaRPr lang="en-GB" sz="1900" dirty="0"/>
          </a:p>
          <a:p>
            <a:pPr>
              <a:buNone/>
            </a:pPr>
            <a:endParaRPr lang="en-GB" sz="1900" b="1" dirty="0"/>
          </a:p>
          <a:p>
            <a:pPr>
              <a:buNone/>
            </a:pPr>
            <a:endParaRPr lang="en-GB" sz="1900" b="1" dirty="0"/>
          </a:p>
          <a:p>
            <a:pPr>
              <a:buNone/>
            </a:pPr>
            <a:r>
              <a:rPr lang="en-SI" sz="1900" b="1" dirty="0"/>
              <a:t> </a:t>
            </a:r>
            <a:endParaRPr lang="en-GB" sz="1900" b="1" dirty="0"/>
          </a:p>
          <a:p>
            <a:pPr>
              <a:buNone/>
            </a:pPr>
            <a:endParaRPr lang="en-GB" sz="1900" b="1" dirty="0"/>
          </a:p>
          <a:p>
            <a:pPr>
              <a:buNone/>
            </a:pPr>
            <a:r>
              <a:rPr lang="en-GB" sz="1900" b="1" dirty="0"/>
              <a:t>Estimation Technique: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Maximum Likelihood Estimation (MLE)</a:t>
            </a:r>
            <a:r>
              <a:rPr lang="en-GB" sz="1900" dirty="0"/>
              <a:t> to fit the logistic regression model to the clinical data.</a:t>
            </a:r>
          </a:p>
          <a:p>
            <a:endParaRPr lang="en-SI" sz="19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BA020D-5791-AD2B-34B8-57C19E7E9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58" y="3314795"/>
            <a:ext cx="3355618" cy="743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339656-EA5D-B3D0-471C-8C9C7AC61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147" y="2199648"/>
            <a:ext cx="5711947" cy="1202514"/>
          </a:xfrm>
          <a:prstGeom prst="rect">
            <a:avLst/>
          </a:prstGeom>
        </p:spPr>
      </p:pic>
      <p:sp>
        <p:nvSpPr>
          <p:cNvPr id="22" name="Freeform: Shape 15">
            <a:extLst>
              <a:ext uri="{FF2B5EF4-FFF2-40B4-BE49-F238E27FC236}">
                <a16:creationId xmlns:a16="http://schemas.microsoft.com/office/drawing/2014/main" id="{CC7BCC73-A901-44EB-B0E7-879E19267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9827"/>
            <a:ext cx="10680562" cy="1078174"/>
          </a:xfrm>
          <a:custGeom>
            <a:avLst/>
            <a:gdLst>
              <a:gd name="connsiteX0" fmla="*/ 3617689 w 10680562"/>
              <a:gd name="connsiteY0" fmla="*/ 0 h 1605023"/>
              <a:gd name="connsiteX1" fmla="*/ 3635901 w 10680562"/>
              <a:gd name="connsiteY1" fmla="*/ 7738 h 1605023"/>
              <a:gd name="connsiteX2" fmla="*/ 3690891 w 10680562"/>
              <a:gd name="connsiteY2" fmla="*/ 7049 h 1605023"/>
              <a:gd name="connsiteX3" fmla="*/ 3832247 w 10680562"/>
              <a:gd name="connsiteY3" fmla="*/ 13937 h 1605023"/>
              <a:gd name="connsiteX4" fmla="*/ 3999111 w 10680562"/>
              <a:gd name="connsiteY4" fmla="*/ 44624 h 1605023"/>
              <a:gd name="connsiteX5" fmla="*/ 4034676 w 10680562"/>
              <a:gd name="connsiteY5" fmla="*/ 48775 h 1605023"/>
              <a:gd name="connsiteX6" fmla="*/ 4065394 w 10680562"/>
              <a:gd name="connsiteY6" fmla="*/ 42879 h 1605023"/>
              <a:gd name="connsiteX7" fmla="*/ 4072648 w 10680562"/>
              <a:gd name="connsiteY7" fmla="*/ 33262 h 1605023"/>
              <a:gd name="connsiteX8" fmla="*/ 4092232 w 10680562"/>
              <a:gd name="connsiteY8" fmla="*/ 34026 h 1605023"/>
              <a:gd name="connsiteX9" fmla="*/ 4097470 w 10680562"/>
              <a:gd name="connsiteY9" fmla="*/ 32252 h 1605023"/>
              <a:gd name="connsiteX10" fmla="*/ 4127488 w 10680562"/>
              <a:gd name="connsiteY10" fmla="*/ 24056 h 1605023"/>
              <a:gd name="connsiteX11" fmla="*/ 4190803 w 10680562"/>
              <a:gd name="connsiteY11" fmla="*/ 55685 h 1605023"/>
              <a:gd name="connsiteX12" fmla="*/ 4269333 w 10680562"/>
              <a:gd name="connsiteY12" fmla="*/ 54186 h 1605023"/>
              <a:gd name="connsiteX13" fmla="*/ 4481486 w 10680562"/>
              <a:gd name="connsiteY13" fmla="*/ 116915 h 1605023"/>
              <a:gd name="connsiteX14" fmla="*/ 4651418 w 10680562"/>
              <a:gd name="connsiteY14" fmla="*/ 150071 h 1605023"/>
              <a:gd name="connsiteX15" fmla="*/ 4863575 w 10680562"/>
              <a:gd name="connsiteY15" fmla="*/ 175458 h 1605023"/>
              <a:gd name="connsiteX16" fmla="*/ 5013635 w 10680562"/>
              <a:gd name="connsiteY16" fmla="*/ 213928 h 1605023"/>
              <a:gd name="connsiteX17" fmla="*/ 5203044 w 10680562"/>
              <a:gd name="connsiteY17" fmla="*/ 228946 h 1605023"/>
              <a:gd name="connsiteX18" fmla="*/ 5207070 w 10680562"/>
              <a:gd name="connsiteY18" fmla="*/ 235105 h 1605023"/>
              <a:gd name="connsiteX19" fmla="*/ 5224253 w 10680562"/>
              <a:gd name="connsiteY19" fmla="*/ 240320 h 1605023"/>
              <a:gd name="connsiteX20" fmla="*/ 5256736 w 10680562"/>
              <a:gd name="connsiteY20" fmla="*/ 254811 h 1605023"/>
              <a:gd name="connsiteX21" fmla="*/ 5264095 w 10680562"/>
              <a:gd name="connsiteY21" fmla="*/ 253567 h 1605023"/>
              <a:gd name="connsiteX22" fmla="*/ 5315084 w 10680562"/>
              <a:gd name="connsiteY22" fmla="*/ 269264 h 1605023"/>
              <a:gd name="connsiteX23" fmla="*/ 5316393 w 10680562"/>
              <a:gd name="connsiteY23" fmla="*/ 267603 h 1605023"/>
              <a:gd name="connsiteX24" fmla="*/ 5333427 w 10680562"/>
              <a:gd name="connsiteY24" fmla="*/ 263823 h 1605023"/>
              <a:gd name="connsiteX25" fmla="*/ 5364589 w 10680562"/>
              <a:gd name="connsiteY25" fmla="*/ 260882 h 1605023"/>
              <a:gd name="connsiteX26" fmla="*/ 5443973 w 10680562"/>
              <a:gd name="connsiteY26" fmla="*/ 230866 h 1605023"/>
              <a:gd name="connsiteX27" fmla="*/ 5497201 w 10680562"/>
              <a:gd name="connsiteY27" fmla="*/ 247023 h 1605023"/>
              <a:gd name="connsiteX28" fmla="*/ 5508269 w 10680562"/>
              <a:gd name="connsiteY28" fmla="*/ 249256 h 1605023"/>
              <a:gd name="connsiteX29" fmla="*/ 5508636 w 10680562"/>
              <a:gd name="connsiteY29" fmla="*/ 248880 h 1605023"/>
              <a:gd name="connsiteX30" fmla="*/ 5520606 w 10680562"/>
              <a:gd name="connsiteY30" fmla="*/ 250400 h 1605023"/>
              <a:gd name="connsiteX31" fmla="*/ 5528451 w 10680562"/>
              <a:gd name="connsiteY31" fmla="*/ 253330 h 1605023"/>
              <a:gd name="connsiteX32" fmla="*/ 5549923 w 10680562"/>
              <a:gd name="connsiteY32" fmla="*/ 257662 h 1605023"/>
              <a:gd name="connsiteX33" fmla="*/ 5558295 w 10680562"/>
              <a:gd name="connsiteY33" fmla="*/ 256364 h 1605023"/>
              <a:gd name="connsiteX34" fmla="*/ 5664799 w 10680562"/>
              <a:gd name="connsiteY34" fmla="*/ 278924 h 1605023"/>
              <a:gd name="connsiteX35" fmla="*/ 5796160 w 10680562"/>
              <a:gd name="connsiteY35" fmla="*/ 307979 h 1605023"/>
              <a:gd name="connsiteX36" fmla="*/ 5897647 w 10680562"/>
              <a:gd name="connsiteY36" fmla="*/ 339431 h 1605023"/>
              <a:gd name="connsiteX37" fmla="*/ 5978838 w 10680562"/>
              <a:gd name="connsiteY37" fmla="*/ 367970 h 1605023"/>
              <a:gd name="connsiteX38" fmla="*/ 6050367 w 10680562"/>
              <a:gd name="connsiteY38" fmla="*/ 386341 h 1605023"/>
              <a:gd name="connsiteX39" fmla="*/ 6140609 w 10680562"/>
              <a:gd name="connsiteY39" fmla="*/ 385135 h 1605023"/>
              <a:gd name="connsiteX40" fmla="*/ 6302950 w 10680562"/>
              <a:gd name="connsiteY40" fmla="*/ 448183 h 1605023"/>
              <a:gd name="connsiteX41" fmla="*/ 6308533 w 10680562"/>
              <a:gd name="connsiteY41" fmla="*/ 448551 h 1605023"/>
              <a:gd name="connsiteX42" fmla="*/ 6340278 w 10680562"/>
              <a:gd name="connsiteY42" fmla="*/ 468555 h 1605023"/>
              <a:gd name="connsiteX43" fmla="*/ 6341685 w 10680562"/>
              <a:gd name="connsiteY43" fmla="*/ 467587 h 1605023"/>
              <a:gd name="connsiteX44" fmla="*/ 6354862 w 10680562"/>
              <a:gd name="connsiteY44" fmla="*/ 467794 h 1605023"/>
              <a:gd name="connsiteX45" fmla="*/ 6377840 w 10680562"/>
              <a:gd name="connsiteY45" fmla="*/ 471024 h 1605023"/>
              <a:gd name="connsiteX46" fmla="*/ 6442804 w 10680562"/>
              <a:gd name="connsiteY46" fmla="*/ 463091 h 1605023"/>
              <a:gd name="connsiteX47" fmla="*/ 6476009 w 10680562"/>
              <a:gd name="connsiteY47" fmla="*/ 483807 h 1605023"/>
              <a:gd name="connsiteX48" fmla="*/ 6483237 w 10680562"/>
              <a:gd name="connsiteY48" fmla="*/ 487308 h 1605023"/>
              <a:gd name="connsiteX49" fmla="*/ 6483605 w 10680562"/>
              <a:gd name="connsiteY49" fmla="*/ 487102 h 1605023"/>
              <a:gd name="connsiteX50" fmla="*/ 6491673 w 10680562"/>
              <a:gd name="connsiteY50" fmla="*/ 490243 h 1605023"/>
              <a:gd name="connsiteX51" fmla="*/ 6496411 w 10680562"/>
              <a:gd name="connsiteY51" fmla="*/ 493689 h 1605023"/>
              <a:gd name="connsiteX52" fmla="*/ 6510429 w 10680562"/>
              <a:gd name="connsiteY52" fmla="*/ 500479 h 1605023"/>
              <a:gd name="connsiteX53" fmla="*/ 6516750 w 10680562"/>
              <a:gd name="connsiteY53" fmla="*/ 500983 h 1605023"/>
              <a:gd name="connsiteX54" fmla="*/ 6580199 w 10680562"/>
              <a:gd name="connsiteY54" fmla="*/ 483318 h 1605023"/>
              <a:gd name="connsiteX55" fmla="*/ 6690237 w 10680562"/>
              <a:gd name="connsiteY55" fmla="*/ 493051 h 1605023"/>
              <a:gd name="connsiteX56" fmla="*/ 6798356 w 10680562"/>
              <a:gd name="connsiteY56" fmla="*/ 506748 h 1605023"/>
              <a:gd name="connsiteX57" fmla="*/ 6837102 w 10680562"/>
              <a:gd name="connsiteY57" fmla="*/ 513677 h 1605023"/>
              <a:gd name="connsiteX58" fmla="*/ 6907934 w 10680562"/>
              <a:gd name="connsiteY58" fmla="*/ 517339 h 1605023"/>
              <a:gd name="connsiteX59" fmla="*/ 6941474 w 10680562"/>
              <a:gd name="connsiteY59" fmla="*/ 513632 h 1605023"/>
              <a:gd name="connsiteX60" fmla="*/ 6942754 w 10680562"/>
              <a:gd name="connsiteY60" fmla="*/ 514394 h 1605023"/>
              <a:gd name="connsiteX61" fmla="*/ 6946363 w 10680562"/>
              <a:gd name="connsiteY61" fmla="*/ 511066 h 1605023"/>
              <a:gd name="connsiteX62" fmla="*/ 6952592 w 10680562"/>
              <a:gd name="connsiteY62" fmla="*/ 510252 h 1605023"/>
              <a:gd name="connsiteX63" fmla="*/ 6968398 w 10680562"/>
              <a:gd name="connsiteY63" fmla="*/ 513946 h 1605023"/>
              <a:gd name="connsiteX64" fmla="*/ 6974142 w 10680562"/>
              <a:gd name="connsiteY64" fmla="*/ 516310 h 1605023"/>
              <a:gd name="connsiteX65" fmla="*/ 6982971 w 10680562"/>
              <a:gd name="connsiteY65" fmla="*/ 517694 h 1605023"/>
              <a:gd name="connsiteX66" fmla="*/ 6983252 w 10680562"/>
              <a:gd name="connsiteY66" fmla="*/ 517416 h 1605023"/>
              <a:gd name="connsiteX67" fmla="*/ 6991400 w 10680562"/>
              <a:gd name="connsiteY67" fmla="*/ 519321 h 1605023"/>
              <a:gd name="connsiteX68" fmla="*/ 7030460 w 10680562"/>
              <a:gd name="connsiteY68" fmla="*/ 532556 h 1605023"/>
              <a:gd name="connsiteX69" fmla="*/ 7089916 w 10680562"/>
              <a:gd name="connsiteY69" fmla="*/ 511503 h 1605023"/>
              <a:gd name="connsiteX70" fmla="*/ 7113059 w 10680562"/>
              <a:gd name="connsiteY70" fmla="*/ 509904 h 1605023"/>
              <a:gd name="connsiteX71" fmla="*/ 7125755 w 10680562"/>
              <a:gd name="connsiteY71" fmla="*/ 507393 h 1605023"/>
              <a:gd name="connsiteX72" fmla="*/ 7126765 w 10680562"/>
              <a:gd name="connsiteY72" fmla="*/ 506166 h 1605023"/>
              <a:gd name="connsiteX73" fmla="*/ 7164175 w 10680562"/>
              <a:gd name="connsiteY73" fmla="*/ 519011 h 1605023"/>
              <a:gd name="connsiteX74" fmla="*/ 7169654 w 10680562"/>
              <a:gd name="connsiteY74" fmla="*/ 518219 h 1605023"/>
              <a:gd name="connsiteX75" fmla="*/ 7193386 w 10680562"/>
              <a:gd name="connsiteY75" fmla="*/ 529788 h 1605023"/>
              <a:gd name="connsiteX76" fmla="*/ 7205997 w 10680562"/>
              <a:gd name="connsiteY76" fmla="*/ 534060 h 1605023"/>
              <a:gd name="connsiteX77" fmla="*/ 7208842 w 10680562"/>
              <a:gd name="connsiteY77" fmla="*/ 538783 h 1605023"/>
              <a:gd name="connsiteX78" fmla="*/ 7227817 w 10680562"/>
              <a:gd name="connsiteY78" fmla="*/ 543304 h 1605023"/>
              <a:gd name="connsiteX79" fmla="*/ 7230267 w 10680562"/>
              <a:gd name="connsiteY79" fmla="*/ 542497 h 1605023"/>
              <a:gd name="connsiteX80" fmla="*/ 7244913 w 10680562"/>
              <a:gd name="connsiteY80" fmla="*/ 551160 h 1605023"/>
              <a:gd name="connsiteX81" fmla="*/ 7255970 w 10680562"/>
              <a:gd name="connsiteY81" fmla="*/ 564383 h 1605023"/>
              <a:gd name="connsiteX82" fmla="*/ 7421156 w 10680562"/>
              <a:gd name="connsiteY82" fmla="*/ 584155 h 1605023"/>
              <a:gd name="connsiteX83" fmla="*/ 7553166 w 10680562"/>
              <a:gd name="connsiteY83" fmla="*/ 653085 h 1605023"/>
              <a:gd name="connsiteX84" fmla="*/ 7643092 w 10680562"/>
              <a:gd name="connsiteY84" fmla="*/ 662482 h 1605023"/>
              <a:gd name="connsiteX85" fmla="*/ 7896429 w 10680562"/>
              <a:gd name="connsiteY85" fmla="*/ 689054 h 1605023"/>
              <a:gd name="connsiteX86" fmla="*/ 7954620 w 10680562"/>
              <a:gd name="connsiteY86" fmla="*/ 689481 h 1605023"/>
              <a:gd name="connsiteX87" fmla="*/ 8000803 w 10680562"/>
              <a:gd name="connsiteY87" fmla="*/ 714583 h 1605023"/>
              <a:gd name="connsiteX88" fmla="*/ 8023216 w 10680562"/>
              <a:gd name="connsiteY88" fmla="*/ 709000 h 1605023"/>
              <a:gd name="connsiteX89" fmla="*/ 8027136 w 10680562"/>
              <a:gd name="connsiteY89" fmla="*/ 707765 h 1605023"/>
              <a:gd name="connsiteX90" fmla="*/ 8041622 w 10680562"/>
              <a:gd name="connsiteY90" fmla="*/ 708731 h 1605023"/>
              <a:gd name="connsiteX91" fmla="*/ 8047209 w 10680562"/>
              <a:gd name="connsiteY91" fmla="*/ 701624 h 1605023"/>
              <a:gd name="connsiteX92" fmla="*/ 8070088 w 10680562"/>
              <a:gd name="connsiteY92" fmla="*/ 697789 h 1605023"/>
              <a:gd name="connsiteX93" fmla="*/ 8096332 w 10680562"/>
              <a:gd name="connsiteY93" fmla="*/ 701624 h 1605023"/>
              <a:gd name="connsiteX94" fmla="*/ 8219225 w 10680562"/>
              <a:gd name="connsiteY94" fmla="*/ 728069 h 1605023"/>
              <a:gd name="connsiteX95" fmla="*/ 8293793 w 10680562"/>
              <a:gd name="connsiteY95" fmla="*/ 739200 h 1605023"/>
              <a:gd name="connsiteX96" fmla="*/ 8323753 w 10680562"/>
              <a:gd name="connsiteY96" fmla="*/ 736063 h 1605023"/>
              <a:gd name="connsiteX97" fmla="*/ 8364496 w 10680562"/>
              <a:gd name="connsiteY97" fmla="*/ 736635 h 1605023"/>
              <a:gd name="connsiteX98" fmla="*/ 8437662 w 10680562"/>
              <a:gd name="connsiteY98" fmla="*/ 731942 h 1605023"/>
              <a:gd name="connsiteX99" fmla="*/ 8533764 w 10680562"/>
              <a:gd name="connsiteY99" fmla="*/ 735554 h 1605023"/>
              <a:gd name="connsiteX100" fmla="*/ 8596769 w 10680562"/>
              <a:gd name="connsiteY100" fmla="*/ 769632 h 1605023"/>
              <a:gd name="connsiteX101" fmla="*/ 8604035 w 10680562"/>
              <a:gd name="connsiteY101" fmla="*/ 764982 h 1605023"/>
              <a:gd name="connsiteX102" fmla="*/ 8650929 w 10680562"/>
              <a:gd name="connsiteY102" fmla="*/ 773164 h 1605023"/>
              <a:gd name="connsiteX103" fmla="*/ 8806497 w 10680562"/>
              <a:gd name="connsiteY103" fmla="*/ 839707 h 1605023"/>
              <a:gd name="connsiteX104" fmla="*/ 8898377 w 10680562"/>
              <a:gd name="connsiteY104" fmla="*/ 854651 h 1605023"/>
              <a:gd name="connsiteX105" fmla="*/ 8932389 w 10680562"/>
              <a:gd name="connsiteY105" fmla="*/ 853846 h 1605023"/>
              <a:gd name="connsiteX106" fmla="*/ 8989288 w 10680562"/>
              <a:gd name="connsiteY106" fmla="*/ 852877 h 1605023"/>
              <a:gd name="connsiteX107" fmla="*/ 9035275 w 10680562"/>
              <a:gd name="connsiteY107" fmla="*/ 837110 h 1605023"/>
              <a:gd name="connsiteX108" fmla="*/ 9138626 w 10680562"/>
              <a:gd name="connsiteY108" fmla="*/ 862106 h 1605023"/>
              <a:gd name="connsiteX109" fmla="*/ 9216298 w 10680562"/>
              <a:gd name="connsiteY109" fmla="*/ 858754 h 1605023"/>
              <a:gd name="connsiteX110" fmla="*/ 9259941 w 10680562"/>
              <a:gd name="connsiteY110" fmla="*/ 861843 h 1605023"/>
              <a:gd name="connsiteX111" fmla="*/ 9380407 w 10680562"/>
              <a:gd name="connsiteY111" fmla="*/ 864825 h 1605023"/>
              <a:gd name="connsiteX112" fmla="*/ 9490772 w 10680562"/>
              <a:gd name="connsiteY112" fmla="*/ 901190 h 1605023"/>
              <a:gd name="connsiteX113" fmla="*/ 9584982 w 10680562"/>
              <a:gd name="connsiteY113" fmla="*/ 935980 h 1605023"/>
              <a:gd name="connsiteX114" fmla="*/ 9759797 w 10680562"/>
              <a:gd name="connsiteY114" fmla="*/ 1010923 h 1605023"/>
              <a:gd name="connsiteX115" fmla="*/ 9834455 w 10680562"/>
              <a:gd name="connsiteY115" fmla="*/ 1082908 h 1605023"/>
              <a:gd name="connsiteX116" fmla="*/ 9939504 w 10680562"/>
              <a:gd name="connsiteY116" fmla="*/ 1110614 h 1605023"/>
              <a:gd name="connsiteX117" fmla="*/ 10077001 w 10680562"/>
              <a:gd name="connsiteY117" fmla="*/ 1160906 h 1605023"/>
              <a:gd name="connsiteX118" fmla="*/ 10178431 w 10680562"/>
              <a:gd name="connsiteY118" fmla="*/ 1244920 h 1605023"/>
              <a:gd name="connsiteX119" fmla="*/ 10248658 w 10680562"/>
              <a:gd name="connsiteY119" fmla="*/ 1309335 h 1605023"/>
              <a:gd name="connsiteX120" fmla="*/ 10414709 w 10680562"/>
              <a:gd name="connsiteY120" fmla="*/ 1388645 h 1605023"/>
              <a:gd name="connsiteX121" fmla="*/ 10592469 w 10680562"/>
              <a:gd name="connsiteY121" fmla="*/ 1543828 h 1605023"/>
              <a:gd name="connsiteX122" fmla="*/ 10674941 w 10680562"/>
              <a:gd name="connsiteY122" fmla="*/ 1597388 h 1605023"/>
              <a:gd name="connsiteX123" fmla="*/ 10680562 w 10680562"/>
              <a:gd name="connsiteY123" fmla="*/ 1605023 h 1605023"/>
              <a:gd name="connsiteX124" fmla="*/ 0 w 10680562"/>
              <a:gd name="connsiteY124" fmla="*/ 1605023 h 1605023"/>
              <a:gd name="connsiteX125" fmla="*/ 0 w 10680562"/>
              <a:gd name="connsiteY125" fmla="*/ 415048 h 1605023"/>
              <a:gd name="connsiteX126" fmla="*/ 9656 w 10680562"/>
              <a:gd name="connsiteY126" fmla="*/ 416044 h 1605023"/>
              <a:gd name="connsiteX127" fmla="*/ 179196 w 10680562"/>
              <a:gd name="connsiteY127" fmla="*/ 423071 h 1605023"/>
              <a:gd name="connsiteX128" fmla="*/ 250912 w 10680562"/>
              <a:gd name="connsiteY128" fmla="*/ 408617 h 1605023"/>
              <a:gd name="connsiteX129" fmla="*/ 291375 w 10680562"/>
              <a:gd name="connsiteY129" fmla="*/ 403710 h 1605023"/>
              <a:gd name="connsiteX130" fmla="*/ 320542 w 10680562"/>
              <a:gd name="connsiteY130" fmla="*/ 396592 h 1605023"/>
              <a:gd name="connsiteX131" fmla="*/ 522426 w 10680562"/>
              <a:gd name="connsiteY131" fmla="*/ 407158 h 1605023"/>
              <a:gd name="connsiteX132" fmla="*/ 549068 w 10680562"/>
              <a:gd name="connsiteY132" fmla="*/ 407418 h 1605023"/>
              <a:gd name="connsiteX133" fmla="*/ 571100 w 10680562"/>
              <a:gd name="connsiteY133" fmla="*/ 400562 h 1605023"/>
              <a:gd name="connsiteX134" fmla="*/ 575457 w 10680562"/>
              <a:gd name="connsiteY134" fmla="*/ 392801 h 1605023"/>
              <a:gd name="connsiteX135" fmla="*/ 589968 w 10680562"/>
              <a:gd name="connsiteY135" fmla="*/ 391807 h 1605023"/>
              <a:gd name="connsiteX136" fmla="*/ 593649 w 10680562"/>
              <a:gd name="connsiteY136" fmla="*/ 390062 h 1605023"/>
              <a:gd name="connsiteX137" fmla="*/ 614928 w 10680562"/>
              <a:gd name="connsiteY137" fmla="*/ 381544 h 1605023"/>
              <a:gd name="connsiteX138" fmla="*/ 722580 w 10680562"/>
              <a:gd name="connsiteY138" fmla="*/ 392722 h 1605023"/>
              <a:gd name="connsiteX139" fmla="*/ 946884 w 10680562"/>
              <a:gd name="connsiteY139" fmla="*/ 411854 h 1605023"/>
              <a:gd name="connsiteX140" fmla="*/ 1210905 w 10680562"/>
              <a:gd name="connsiteY140" fmla="*/ 432414 h 1605023"/>
              <a:gd name="connsiteX141" fmla="*/ 1377854 w 10680562"/>
              <a:gd name="connsiteY141" fmla="*/ 429745 h 1605023"/>
              <a:gd name="connsiteX142" fmla="*/ 1391004 w 10680562"/>
              <a:gd name="connsiteY142" fmla="*/ 441307 h 1605023"/>
              <a:gd name="connsiteX143" fmla="*/ 1406953 w 10680562"/>
              <a:gd name="connsiteY143" fmla="*/ 447889 h 1605023"/>
              <a:gd name="connsiteX144" fmla="*/ 1409246 w 10680562"/>
              <a:gd name="connsiteY144" fmla="*/ 446765 h 1605023"/>
              <a:gd name="connsiteX145" fmla="*/ 1428800 w 10680562"/>
              <a:gd name="connsiteY145" fmla="*/ 448677 h 1605023"/>
              <a:gd name="connsiteX146" fmla="*/ 1432402 w 10680562"/>
              <a:gd name="connsiteY146" fmla="*/ 452956 h 1605023"/>
              <a:gd name="connsiteX147" fmla="*/ 1606578 w 10680562"/>
              <a:gd name="connsiteY147" fmla="*/ 430870 h 1605023"/>
              <a:gd name="connsiteX148" fmla="*/ 1647476 w 10680562"/>
              <a:gd name="connsiteY148" fmla="*/ 438687 h 1605023"/>
              <a:gd name="connsiteX149" fmla="*/ 1655866 w 10680562"/>
              <a:gd name="connsiteY149" fmla="*/ 439472 h 1605023"/>
              <a:gd name="connsiteX150" fmla="*/ 1656096 w 10680562"/>
              <a:gd name="connsiteY150" fmla="*/ 439162 h 1605023"/>
              <a:gd name="connsiteX151" fmla="*/ 1670708 w 10680562"/>
              <a:gd name="connsiteY151" fmla="*/ 412530 h 1605023"/>
              <a:gd name="connsiteX152" fmla="*/ 1737953 w 10680562"/>
              <a:gd name="connsiteY152" fmla="*/ 399496 h 1605023"/>
              <a:gd name="connsiteX153" fmla="*/ 1848192 w 10680562"/>
              <a:gd name="connsiteY153" fmla="*/ 376032 h 1605023"/>
              <a:gd name="connsiteX154" fmla="*/ 1954077 w 10680562"/>
              <a:gd name="connsiteY154" fmla="*/ 352621 h 1605023"/>
              <a:gd name="connsiteX155" fmla="*/ 1993047 w 10680562"/>
              <a:gd name="connsiteY155" fmla="*/ 346068 h 1605023"/>
              <a:gd name="connsiteX156" fmla="*/ 2059719 w 10680562"/>
              <a:gd name="connsiteY156" fmla="*/ 325903 h 1605023"/>
              <a:gd name="connsiteX157" fmla="*/ 2088528 w 10680562"/>
              <a:gd name="connsiteY157" fmla="*/ 311409 h 1605023"/>
              <a:gd name="connsiteX158" fmla="*/ 2090087 w 10680562"/>
              <a:gd name="connsiteY158" fmla="*/ 311676 h 1605023"/>
              <a:gd name="connsiteX159" fmla="*/ 2091700 w 10680562"/>
              <a:gd name="connsiteY159" fmla="*/ 307455 h 1605023"/>
              <a:gd name="connsiteX160" fmla="*/ 2096989 w 10680562"/>
              <a:gd name="connsiteY160" fmla="*/ 304649 h 1605023"/>
              <a:gd name="connsiteX161" fmla="*/ 2113325 w 10680562"/>
              <a:gd name="connsiteY161" fmla="*/ 302764 h 1605023"/>
              <a:gd name="connsiteX162" fmla="*/ 2119780 w 10680562"/>
              <a:gd name="connsiteY162" fmla="*/ 303007 h 1605023"/>
              <a:gd name="connsiteX163" fmla="*/ 2128562 w 10680562"/>
              <a:gd name="connsiteY163" fmla="*/ 301336 h 1605023"/>
              <a:gd name="connsiteX164" fmla="*/ 2128679 w 10680562"/>
              <a:gd name="connsiteY164" fmla="*/ 300991 h 1605023"/>
              <a:gd name="connsiteX165" fmla="*/ 2179558 w 10680562"/>
              <a:gd name="connsiteY165" fmla="*/ 299095 h 1605023"/>
              <a:gd name="connsiteX166" fmla="*/ 2223277 w 10680562"/>
              <a:gd name="connsiteY166" fmla="*/ 260239 h 1605023"/>
              <a:gd name="connsiteX167" fmla="*/ 2243644 w 10680562"/>
              <a:gd name="connsiteY167" fmla="*/ 251110 h 1605023"/>
              <a:gd name="connsiteX168" fmla="*/ 2253986 w 10680562"/>
              <a:gd name="connsiteY168" fmla="*/ 244616 h 1605023"/>
              <a:gd name="connsiteX169" fmla="*/ 2254285 w 10680562"/>
              <a:gd name="connsiteY169" fmla="*/ 243167 h 1605023"/>
              <a:gd name="connsiteX170" fmla="*/ 2295037 w 10680562"/>
              <a:gd name="connsiteY170" fmla="*/ 242433 h 1605023"/>
              <a:gd name="connsiteX171" fmla="*/ 2299648 w 10680562"/>
              <a:gd name="connsiteY171" fmla="*/ 239896 h 1605023"/>
              <a:gd name="connsiteX172" fmla="*/ 2327237 w 10680562"/>
              <a:gd name="connsiteY172" fmla="*/ 242539 h 1605023"/>
              <a:gd name="connsiteX173" fmla="*/ 2340943 w 10680562"/>
              <a:gd name="connsiteY173" fmla="*/ 242239 h 1605023"/>
              <a:gd name="connsiteX174" fmla="*/ 2345943 w 10680562"/>
              <a:gd name="connsiteY174" fmla="*/ 245589 h 1605023"/>
              <a:gd name="connsiteX175" fmla="*/ 2365602 w 10680562"/>
              <a:gd name="connsiteY175" fmla="*/ 243403 h 1605023"/>
              <a:gd name="connsiteX176" fmla="*/ 2367433 w 10680562"/>
              <a:gd name="connsiteY176" fmla="*/ 241858 h 1605023"/>
              <a:gd name="connsiteX177" fmla="*/ 2385231 w 10680562"/>
              <a:gd name="connsiteY177" fmla="*/ 244873 h 1605023"/>
              <a:gd name="connsiteX178" fmla="*/ 2402059 w 10680562"/>
              <a:gd name="connsiteY178" fmla="*/ 253223 h 1605023"/>
              <a:gd name="connsiteX179" fmla="*/ 2719020 w 10680562"/>
              <a:gd name="connsiteY179" fmla="*/ 235271 h 1605023"/>
              <a:gd name="connsiteX180" fmla="*/ 2877308 w 10680562"/>
              <a:gd name="connsiteY180" fmla="*/ 208630 h 1605023"/>
              <a:gd name="connsiteX181" fmla="*/ 3051375 w 10680562"/>
              <a:gd name="connsiteY181" fmla="*/ 154110 h 1605023"/>
              <a:gd name="connsiteX182" fmla="*/ 3104837 w 10680562"/>
              <a:gd name="connsiteY182" fmla="*/ 135199 h 1605023"/>
              <a:gd name="connsiteX183" fmla="*/ 3159836 w 10680562"/>
              <a:gd name="connsiteY183" fmla="*/ 142694 h 1605023"/>
              <a:gd name="connsiteX184" fmla="*/ 3177510 w 10680562"/>
              <a:gd name="connsiteY184" fmla="*/ 130186 h 1605023"/>
              <a:gd name="connsiteX185" fmla="*/ 3180470 w 10680562"/>
              <a:gd name="connsiteY185" fmla="*/ 127764 h 1605023"/>
              <a:gd name="connsiteX186" fmla="*/ 3194216 w 10680562"/>
              <a:gd name="connsiteY186" fmla="*/ 123837 h 1605023"/>
              <a:gd name="connsiteX187" fmla="*/ 3214710 w 10680562"/>
              <a:gd name="connsiteY187" fmla="*/ 104451 h 1605023"/>
              <a:gd name="connsiteX188" fmla="*/ 3240671 w 10680562"/>
              <a:gd name="connsiteY188" fmla="*/ 99232 h 1605023"/>
              <a:gd name="connsiteX189" fmla="*/ 3366544 w 10680562"/>
              <a:gd name="connsiteY189" fmla="*/ 82506 h 1605023"/>
              <a:gd name="connsiteX190" fmla="*/ 3440424 w 10680562"/>
              <a:gd name="connsiteY190" fmla="*/ 67891 h 1605023"/>
              <a:gd name="connsiteX191" fmla="*/ 3466248 w 10680562"/>
              <a:gd name="connsiteY191" fmla="*/ 55103 h 1605023"/>
              <a:gd name="connsiteX192" fmla="*/ 3503820 w 10680562"/>
              <a:gd name="connsiteY192" fmla="*/ 42110 h 1605023"/>
              <a:gd name="connsiteX193" fmla="*/ 3568389 w 10680562"/>
              <a:gd name="connsiteY193" fmla="*/ 13576 h 1605023"/>
              <a:gd name="connsiteX194" fmla="*/ 3604089 w 10680562"/>
              <a:gd name="connsiteY194" fmla="*/ 6980 h 160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680562" h="1605023">
                <a:moveTo>
                  <a:pt x="3617689" y="0"/>
                </a:moveTo>
                <a:lnTo>
                  <a:pt x="3635901" y="7738"/>
                </a:lnTo>
                <a:cubicBezTo>
                  <a:pt x="3636815" y="-13593"/>
                  <a:pt x="3674070" y="21953"/>
                  <a:pt x="3690891" y="7049"/>
                </a:cubicBezTo>
                <a:cubicBezTo>
                  <a:pt x="3723615" y="8082"/>
                  <a:pt x="3780877" y="7675"/>
                  <a:pt x="3832247" y="13937"/>
                </a:cubicBezTo>
                <a:cubicBezTo>
                  <a:pt x="3878761" y="52737"/>
                  <a:pt x="3960967" y="15082"/>
                  <a:pt x="3999111" y="44624"/>
                </a:cubicBezTo>
                <a:cubicBezTo>
                  <a:pt x="4011661" y="48427"/>
                  <a:pt x="4023440" y="49464"/>
                  <a:pt x="4034676" y="48775"/>
                </a:cubicBezTo>
                <a:lnTo>
                  <a:pt x="4065394" y="42879"/>
                </a:lnTo>
                <a:lnTo>
                  <a:pt x="4072648" y="33262"/>
                </a:lnTo>
                <a:lnTo>
                  <a:pt x="4092232" y="34026"/>
                </a:lnTo>
                <a:lnTo>
                  <a:pt x="4097470" y="32252"/>
                </a:lnTo>
                <a:cubicBezTo>
                  <a:pt x="4107476" y="28819"/>
                  <a:pt x="4117405" y="25741"/>
                  <a:pt x="4127488" y="24056"/>
                </a:cubicBezTo>
                <a:cubicBezTo>
                  <a:pt x="4122379" y="69900"/>
                  <a:pt x="4212421" y="17287"/>
                  <a:pt x="4190803" y="55685"/>
                </a:cubicBezTo>
                <a:cubicBezTo>
                  <a:pt x="4245322" y="54405"/>
                  <a:pt x="4210442" y="91290"/>
                  <a:pt x="4269333" y="54186"/>
                </a:cubicBezTo>
                <a:cubicBezTo>
                  <a:pt x="4360007" y="84494"/>
                  <a:pt x="4405441" y="66275"/>
                  <a:pt x="4481486" y="116915"/>
                </a:cubicBezTo>
                <a:cubicBezTo>
                  <a:pt x="4469366" y="96298"/>
                  <a:pt x="4624978" y="141388"/>
                  <a:pt x="4651418" y="150071"/>
                </a:cubicBezTo>
                <a:lnTo>
                  <a:pt x="4863575" y="175458"/>
                </a:lnTo>
                <a:cubicBezTo>
                  <a:pt x="4867452" y="182323"/>
                  <a:pt x="5007365" y="209256"/>
                  <a:pt x="5013635" y="213928"/>
                </a:cubicBezTo>
                <a:lnTo>
                  <a:pt x="5203044" y="228946"/>
                </a:lnTo>
                <a:lnTo>
                  <a:pt x="5207070" y="235105"/>
                </a:lnTo>
                <a:lnTo>
                  <a:pt x="5224253" y="240320"/>
                </a:lnTo>
                <a:lnTo>
                  <a:pt x="5256736" y="254811"/>
                </a:lnTo>
                <a:lnTo>
                  <a:pt x="5264095" y="253567"/>
                </a:lnTo>
                <a:lnTo>
                  <a:pt x="5315084" y="269264"/>
                </a:lnTo>
                <a:lnTo>
                  <a:pt x="5316393" y="267603"/>
                </a:lnTo>
                <a:cubicBezTo>
                  <a:pt x="5320500" y="264235"/>
                  <a:pt x="5325719" y="262424"/>
                  <a:pt x="5333427" y="263823"/>
                </a:cubicBezTo>
                <a:cubicBezTo>
                  <a:pt x="5330520" y="234164"/>
                  <a:pt x="5341605" y="254143"/>
                  <a:pt x="5364589" y="260882"/>
                </a:cubicBezTo>
                <a:cubicBezTo>
                  <a:pt x="5365199" y="216323"/>
                  <a:pt x="5425089" y="252089"/>
                  <a:pt x="5443973" y="230866"/>
                </a:cubicBezTo>
                <a:cubicBezTo>
                  <a:pt x="5460840" y="236821"/>
                  <a:pt x="5478689" y="242307"/>
                  <a:pt x="5497201" y="247023"/>
                </a:cubicBezTo>
                <a:lnTo>
                  <a:pt x="5508269" y="249256"/>
                </a:lnTo>
                <a:lnTo>
                  <a:pt x="5508636" y="248880"/>
                </a:lnTo>
                <a:cubicBezTo>
                  <a:pt x="5511356" y="248469"/>
                  <a:pt x="5515116" y="248867"/>
                  <a:pt x="5520606" y="250400"/>
                </a:cubicBezTo>
                <a:lnTo>
                  <a:pt x="5528451" y="253330"/>
                </a:lnTo>
                <a:lnTo>
                  <a:pt x="5549923" y="257662"/>
                </a:lnTo>
                <a:lnTo>
                  <a:pt x="5558295" y="256364"/>
                </a:lnTo>
                <a:lnTo>
                  <a:pt x="5664799" y="278924"/>
                </a:lnTo>
                <a:lnTo>
                  <a:pt x="5796160" y="307979"/>
                </a:lnTo>
                <a:lnTo>
                  <a:pt x="5897647" y="339431"/>
                </a:lnTo>
                <a:cubicBezTo>
                  <a:pt x="5894921" y="322560"/>
                  <a:pt x="5962532" y="357207"/>
                  <a:pt x="5978838" y="367970"/>
                </a:cubicBezTo>
                <a:cubicBezTo>
                  <a:pt x="6035145" y="375765"/>
                  <a:pt x="6006578" y="380813"/>
                  <a:pt x="6050367" y="386341"/>
                </a:cubicBezTo>
                <a:cubicBezTo>
                  <a:pt x="6051161" y="391932"/>
                  <a:pt x="6137489" y="380709"/>
                  <a:pt x="6140609" y="385135"/>
                </a:cubicBezTo>
                <a:cubicBezTo>
                  <a:pt x="6205928" y="424013"/>
                  <a:pt x="6248816" y="452185"/>
                  <a:pt x="6302950" y="448183"/>
                </a:cubicBezTo>
                <a:lnTo>
                  <a:pt x="6308533" y="448551"/>
                </a:lnTo>
                <a:lnTo>
                  <a:pt x="6340278" y="468555"/>
                </a:lnTo>
                <a:lnTo>
                  <a:pt x="6341685" y="467587"/>
                </a:lnTo>
                <a:cubicBezTo>
                  <a:pt x="6345560" y="465876"/>
                  <a:pt x="6349786" y="465470"/>
                  <a:pt x="6354862" y="467794"/>
                </a:cubicBezTo>
                <a:cubicBezTo>
                  <a:pt x="6361260" y="446013"/>
                  <a:pt x="6363438" y="462250"/>
                  <a:pt x="6377840" y="471024"/>
                </a:cubicBezTo>
                <a:cubicBezTo>
                  <a:pt x="6390990" y="439154"/>
                  <a:pt x="6423334" y="475084"/>
                  <a:pt x="6442804" y="463091"/>
                </a:cubicBezTo>
                <a:cubicBezTo>
                  <a:pt x="6453090" y="470255"/>
                  <a:pt x="6464204" y="477252"/>
                  <a:pt x="6476009" y="483807"/>
                </a:cubicBezTo>
                <a:lnTo>
                  <a:pt x="6483237" y="487308"/>
                </a:lnTo>
                <a:lnTo>
                  <a:pt x="6483605" y="487102"/>
                </a:lnTo>
                <a:cubicBezTo>
                  <a:pt x="6485654" y="487272"/>
                  <a:pt x="6488212" y="488201"/>
                  <a:pt x="6491673" y="490243"/>
                </a:cubicBezTo>
                <a:lnTo>
                  <a:pt x="6496411" y="493689"/>
                </a:lnTo>
                <a:lnTo>
                  <a:pt x="6510429" y="500479"/>
                </a:lnTo>
                <a:lnTo>
                  <a:pt x="6516750" y="500983"/>
                </a:lnTo>
                <a:cubicBezTo>
                  <a:pt x="6541864" y="496675"/>
                  <a:pt x="6554866" y="452619"/>
                  <a:pt x="6580199" y="483318"/>
                </a:cubicBezTo>
                <a:cubicBezTo>
                  <a:pt x="6622601" y="489571"/>
                  <a:pt x="6654587" y="470617"/>
                  <a:pt x="6690237" y="493051"/>
                </a:cubicBezTo>
                <a:cubicBezTo>
                  <a:pt x="6729957" y="498806"/>
                  <a:pt x="6766252" y="494451"/>
                  <a:pt x="6798356" y="506748"/>
                </a:cubicBezTo>
                <a:cubicBezTo>
                  <a:pt x="6813529" y="501270"/>
                  <a:pt x="6826992" y="500232"/>
                  <a:pt x="6837102" y="513677"/>
                </a:cubicBezTo>
                <a:cubicBezTo>
                  <a:pt x="6874837" y="515764"/>
                  <a:pt x="6887115" y="500833"/>
                  <a:pt x="6907934" y="517339"/>
                </a:cubicBezTo>
                <a:cubicBezTo>
                  <a:pt x="6934086" y="494196"/>
                  <a:pt x="6933260" y="504492"/>
                  <a:pt x="6941474" y="513632"/>
                </a:cubicBezTo>
                <a:lnTo>
                  <a:pt x="6942754" y="514394"/>
                </a:lnTo>
                <a:lnTo>
                  <a:pt x="6946363" y="511066"/>
                </a:lnTo>
                <a:lnTo>
                  <a:pt x="6952592" y="510252"/>
                </a:lnTo>
                <a:lnTo>
                  <a:pt x="6968398" y="513946"/>
                </a:lnTo>
                <a:lnTo>
                  <a:pt x="6974142" y="516310"/>
                </a:lnTo>
                <a:cubicBezTo>
                  <a:pt x="6978173" y="517574"/>
                  <a:pt x="6980948" y="517948"/>
                  <a:pt x="6982971" y="517694"/>
                </a:cubicBezTo>
                <a:lnTo>
                  <a:pt x="6983252" y="517416"/>
                </a:lnTo>
                <a:lnTo>
                  <a:pt x="6991400" y="519321"/>
                </a:lnTo>
                <a:cubicBezTo>
                  <a:pt x="7005004" y="523242"/>
                  <a:pt x="7018100" y="527732"/>
                  <a:pt x="7030460" y="532556"/>
                </a:cubicBezTo>
                <a:cubicBezTo>
                  <a:pt x="7044917" y="516932"/>
                  <a:pt x="7088472" y="545083"/>
                  <a:pt x="7089916" y="511503"/>
                </a:cubicBezTo>
                <a:cubicBezTo>
                  <a:pt x="7106785" y="517039"/>
                  <a:pt x="7114554" y="532321"/>
                  <a:pt x="7113059" y="509904"/>
                </a:cubicBezTo>
                <a:cubicBezTo>
                  <a:pt x="7118735" y="511110"/>
                  <a:pt x="7122641" y="509850"/>
                  <a:pt x="7125755" y="507393"/>
                </a:cubicBezTo>
                <a:lnTo>
                  <a:pt x="7126765" y="506166"/>
                </a:lnTo>
                <a:lnTo>
                  <a:pt x="7164175" y="519011"/>
                </a:lnTo>
                <a:lnTo>
                  <a:pt x="7169654" y="518219"/>
                </a:lnTo>
                <a:lnTo>
                  <a:pt x="7193386" y="529788"/>
                </a:lnTo>
                <a:lnTo>
                  <a:pt x="7205997" y="534060"/>
                </a:lnTo>
                <a:lnTo>
                  <a:pt x="7208842" y="538783"/>
                </a:lnTo>
                <a:cubicBezTo>
                  <a:pt x="7212314" y="541931"/>
                  <a:pt x="7217803" y="543928"/>
                  <a:pt x="7227817" y="543304"/>
                </a:cubicBezTo>
                <a:lnTo>
                  <a:pt x="7230267" y="542497"/>
                </a:lnTo>
                <a:lnTo>
                  <a:pt x="7244913" y="551160"/>
                </a:lnTo>
                <a:cubicBezTo>
                  <a:pt x="7249453" y="554807"/>
                  <a:pt x="7253253" y="559130"/>
                  <a:pt x="7255970" y="564383"/>
                </a:cubicBezTo>
                <a:cubicBezTo>
                  <a:pt x="7315146" y="548103"/>
                  <a:pt x="7361553" y="579076"/>
                  <a:pt x="7421156" y="584155"/>
                </a:cubicBezTo>
                <a:cubicBezTo>
                  <a:pt x="7465612" y="613750"/>
                  <a:pt x="7546249" y="613142"/>
                  <a:pt x="7553166" y="653085"/>
                </a:cubicBezTo>
                <a:cubicBezTo>
                  <a:pt x="7562552" y="609214"/>
                  <a:pt x="7673998" y="724531"/>
                  <a:pt x="7643092" y="662482"/>
                </a:cubicBezTo>
                <a:lnTo>
                  <a:pt x="7896429" y="689054"/>
                </a:lnTo>
                <a:cubicBezTo>
                  <a:pt x="7940867" y="662251"/>
                  <a:pt x="7914217" y="689365"/>
                  <a:pt x="7954620" y="689481"/>
                </a:cubicBezTo>
                <a:cubicBezTo>
                  <a:pt x="7937756" y="718000"/>
                  <a:pt x="8005608" y="680123"/>
                  <a:pt x="8000803" y="714583"/>
                </a:cubicBezTo>
                <a:cubicBezTo>
                  <a:pt x="8008309" y="713512"/>
                  <a:pt x="8015731" y="711389"/>
                  <a:pt x="8023216" y="709000"/>
                </a:cubicBezTo>
                <a:lnTo>
                  <a:pt x="8027136" y="707765"/>
                </a:lnTo>
                <a:lnTo>
                  <a:pt x="8041622" y="708731"/>
                </a:lnTo>
                <a:lnTo>
                  <a:pt x="8047209" y="701624"/>
                </a:lnTo>
                <a:lnTo>
                  <a:pt x="8070088" y="697789"/>
                </a:lnTo>
                <a:cubicBezTo>
                  <a:pt x="8078424" y="697492"/>
                  <a:pt x="8087123" y="698508"/>
                  <a:pt x="8096332" y="701624"/>
                </a:cubicBezTo>
                <a:cubicBezTo>
                  <a:pt x="8123926" y="724651"/>
                  <a:pt x="8185640" y="697894"/>
                  <a:pt x="8219225" y="728069"/>
                </a:cubicBezTo>
                <a:cubicBezTo>
                  <a:pt x="8232644" y="736562"/>
                  <a:pt x="8280723" y="746936"/>
                  <a:pt x="8293793" y="739200"/>
                </a:cubicBezTo>
                <a:cubicBezTo>
                  <a:pt x="8304636" y="739365"/>
                  <a:pt x="8314843" y="745516"/>
                  <a:pt x="8323753" y="736063"/>
                </a:cubicBezTo>
                <a:cubicBezTo>
                  <a:pt x="8336542" y="725164"/>
                  <a:pt x="8363344" y="752699"/>
                  <a:pt x="8364496" y="736635"/>
                </a:cubicBezTo>
                <a:cubicBezTo>
                  <a:pt x="8383724" y="755702"/>
                  <a:pt x="8414211" y="733717"/>
                  <a:pt x="8437662" y="731942"/>
                </a:cubicBezTo>
                <a:cubicBezTo>
                  <a:pt x="8451685" y="749699"/>
                  <a:pt x="8487061" y="728469"/>
                  <a:pt x="8533764" y="735554"/>
                </a:cubicBezTo>
                <a:cubicBezTo>
                  <a:pt x="8548878" y="755832"/>
                  <a:pt x="8565301" y="740114"/>
                  <a:pt x="8596769" y="769632"/>
                </a:cubicBezTo>
                <a:cubicBezTo>
                  <a:pt x="8598880" y="767829"/>
                  <a:pt x="8601326" y="766261"/>
                  <a:pt x="8604035" y="764982"/>
                </a:cubicBezTo>
                <a:cubicBezTo>
                  <a:pt x="8619777" y="757551"/>
                  <a:pt x="8640772" y="761213"/>
                  <a:pt x="8650929" y="773164"/>
                </a:cubicBezTo>
                <a:cubicBezTo>
                  <a:pt x="8702615" y="814545"/>
                  <a:pt x="8757170" y="823762"/>
                  <a:pt x="8806497" y="839707"/>
                </a:cubicBezTo>
                <a:cubicBezTo>
                  <a:pt x="8863157" y="854381"/>
                  <a:pt x="8833749" y="812347"/>
                  <a:pt x="8898377" y="854651"/>
                </a:cubicBezTo>
                <a:cubicBezTo>
                  <a:pt x="8909161" y="844048"/>
                  <a:pt x="8918437" y="845186"/>
                  <a:pt x="8932389" y="853846"/>
                </a:cubicBezTo>
                <a:cubicBezTo>
                  <a:pt x="8960146" y="860074"/>
                  <a:pt x="8965550" y="829338"/>
                  <a:pt x="8989288" y="852877"/>
                </a:cubicBezTo>
                <a:cubicBezTo>
                  <a:pt x="8988278" y="835633"/>
                  <a:pt x="9043995" y="856467"/>
                  <a:pt x="9035275" y="837110"/>
                </a:cubicBezTo>
                <a:cubicBezTo>
                  <a:pt x="9060165" y="838647"/>
                  <a:pt x="9108456" y="858499"/>
                  <a:pt x="9138626" y="862106"/>
                </a:cubicBezTo>
                <a:cubicBezTo>
                  <a:pt x="9165080" y="876547"/>
                  <a:pt x="9174888" y="860404"/>
                  <a:pt x="9216298" y="858754"/>
                </a:cubicBezTo>
                <a:cubicBezTo>
                  <a:pt x="9230418" y="871192"/>
                  <a:pt x="9244774" y="868822"/>
                  <a:pt x="9259941" y="861843"/>
                </a:cubicBezTo>
                <a:cubicBezTo>
                  <a:pt x="9297647" y="870955"/>
                  <a:pt x="9335980" y="863006"/>
                  <a:pt x="9380407" y="864825"/>
                </a:cubicBezTo>
                <a:cubicBezTo>
                  <a:pt x="9424338" y="883720"/>
                  <a:pt x="9443322" y="899138"/>
                  <a:pt x="9490772" y="901190"/>
                </a:cubicBezTo>
                <a:cubicBezTo>
                  <a:pt x="9530410" y="933396"/>
                  <a:pt x="9546422" y="928548"/>
                  <a:pt x="9584982" y="935980"/>
                </a:cubicBezTo>
                <a:cubicBezTo>
                  <a:pt x="9629819" y="954269"/>
                  <a:pt x="9718219" y="986435"/>
                  <a:pt x="9759797" y="1010923"/>
                </a:cubicBezTo>
                <a:cubicBezTo>
                  <a:pt x="9801376" y="1035410"/>
                  <a:pt x="9804503" y="1066293"/>
                  <a:pt x="9834455" y="1082908"/>
                </a:cubicBezTo>
                <a:cubicBezTo>
                  <a:pt x="9864406" y="1099522"/>
                  <a:pt x="9891608" y="1087791"/>
                  <a:pt x="9939504" y="1110614"/>
                </a:cubicBezTo>
                <a:cubicBezTo>
                  <a:pt x="9978150" y="1098522"/>
                  <a:pt x="10034187" y="1166580"/>
                  <a:pt x="10077001" y="1160906"/>
                </a:cubicBezTo>
                <a:cubicBezTo>
                  <a:pt x="10084861" y="1190721"/>
                  <a:pt x="10164307" y="1234884"/>
                  <a:pt x="10178431" y="1244920"/>
                </a:cubicBezTo>
                <a:cubicBezTo>
                  <a:pt x="10210316" y="1215779"/>
                  <a:pt x="10222273" y="1306394"/>
                  <a:pt x="10248658" y="1309335"/>
                </a:cubicBezTo>
                <a:lnTo>
                  <a:pt x="10414709" y="1388645"/>
                </a:lnTo>
                <a:cubicBezTo>
                  <a:pt x="10473963" y="1440373"/>
                  <a:pt x="10538857" y="1454568"/>
                  <a:pt x="10592469" y="1543828"/>
                </a:cubicBezTo>
                <a:cubicBezTo>
                  <a:pt x="10651538" y="1531501"/>
                  <a:pt x="10660082" y="1567462"/>
                  <a:pt x="10674941" y="1597388"/>
                </a:cubicBezTo>
                <a:lnTo>
                  <a:pt x="10680562" y="1605023"/>
                </a:lnTo>
                <a:lnTo>
                  <a:pt x="0" y="1605023"/>
                </a:lnTo>
                <a:lnTo>
                  <a:pt x="0" y="415048"/>
                </a:lnTo>
                <a:lnTo>
                  <a:pt x="9656" y="416044"/>
                </a:lnTo>
                <a:cubicBezTo>
                  <a:pt x="66794" y="420549"/>
                  <a:pt x="142962" y="423374"/>
                  <a:pt x="179196" y="423071"/>
                </a:cubicBezTo>
                <a:cubicBezTo>
                  <a:pt x="202136" y="418172"/>
                  <a:pt x="228694" y="392385"/>
                  <a:pt x="250912" y="408617"/>
                </a:cubicBezTo>
                <a:cubicBezTo>
                  <a:pt x="249389" y="392611"/>
                  <a:pt x="280512" y="416185"/>
                  <a:pt x="291375" y="403710"/>
                </a:cubicBezTo>
                <a:cubicBezTo>
                  <a:pt x="298635" y="393187"/>
                  <a:pt x="309770" y="397885"/>
                  <a:pt x="320542" y="396592"/>
                </a:cubicBezTo>
                <a:cubicBezTo>
                  <a:pt x="359051" y="397166"/>
                  <a:pt x="484339" y="405354"/>
                  <a:pt x="522426" y="407158"/>
                </a:cubicBezTo>
                <a:cubicBezTo>
                  <a:pt x="532069" y="408997"/>
                  <a:pt x="540856" y="408831"/>
                  <a:pt x="549068" y="407418"/>
                </a:cubicBezTo>
                <a:lnTo>
                  <a:pt x="571100" y="400562"/>
                </a:lnTo>
                <a:lnTo>
                  <a:pt x="575457" y="392801"/>
                </a:lnTo>
                <a:lnTo>
                  <a:pt x="589968" y="391807"/>
                </a:lnTo>
                <a:lnTo>
                  <a:pt x="593649" y="390062"/>
                </a:lnTo>
                <a:cubicBezTo>
                  <a:pt x="600667" y="386700"/>
                  <a:pt x="607669" y="383607"/>
                  <a:pt x="614928" y="381544"/>
                </a:cubicBezTo>
                <a:cubicBezTo>
                  <a:pt x="636416" y="381988"/>
                  <a:pt x="667253" y="387671"/>
                  <a:pt x="722580" y="392722"/>
                </a:cubicBezTo>
                <a:cubicBezTo>
                  <a:pt x="792539" y="408114"/>
                  <a:pt x="885615" y="380106"/>
                  <a:pt x="946884" y="411854"/>
                </a:cubicBezTo>
                <a:cubicBezTo>
                  <a:pt x="1028270" y="418469"/>
                  <a:pt x="1139077" y="429433"/>
                  <a:pt x="1210905" y="432414"/>
                </a:cubicBezTo>
                <a:cubicBezTo>
                  <a:pt x="1270803" y="429423"/>
                  <a:pt x="1321921" y="453757"/>
                  <a:pt x="1377854" y="429745"/>
                </a:cubicBezTo>
                <a:cubicBezTo>
                  <a:pt x="1381419" y="434564"/>
                  <a:pt x="1385901" y="438319"/>
                  <a:pt x="1391004" y="441307"/>
                </a:cubicBezTo>
                <a:lnTo>
                  <a:pt x="1406953" y="447889"/>
                </a:lnTo>
                <a:lnTo>
                  <a:pt x="1409246" y="446765"/>
                </a:lnTo>
                <a:cubicBezTo>
                  <a:pt x="1419066" y="444804"/>
                  <a:pt x="1424836" y="446037"/>
                  <a:pt x="1428800" y="448677"/>
                </a:cubicBezTo>
                <a:lnTo>
                  <a:pt x="1432402" y="452956"/>
                </a:lnTo>
                <a:lnTo>
                  <a:pt x="1606578" y="430870"/>
                </a:lnTo>
                <a:cubicBezTo>
                  <a:pt x="1619625" y="433971"/>
                  <a:pt x="1633347" y="436643"/>
                  <a:pt x="1647476" y="438687"/>
                </a:cubicBezTo>
                <a:lnTo>
                  <a:pt x="1655866" y="439472"/>
                </a:lnTo>
                <a:lnTo>
                  <a:pt x="1656096" y="439162"/>
                </a:lnTo>
                <a:cubicBezTo>
                  <a:pt x="1658061" y="438636"/>
                  <a:pt x="1666503" y="411823"/>
                  <a:pt x="1670708" y="412530"/>
                </a:cubicBezTo>
                <a:lnTo>
                  <a:pt x="1737953" y="399496"/>
                </a:lnTo>
                <a:lnTo>
                  <a:pt x="1848192" y="376032"/>
                </a:lnTo>
                <a:cubicBezTo>
                  <a:pt x="1887458" y="368088"/>
                  <a:pt x="1918458" y="352092"/>
                  <a:pt x="1954077" y="352621"/>
                </a:cubicBezTo>
                <a:cubicBezTo>
                  <a:pt x="1965180" y="342609"/>
                  <a:pt x="1976973" y="337201"/>
                  <a:pt x="1993047" y="346068"/>
                </a:cubicBezTo>
                <a:cubicBezTo>
                  <a:pt x="2028636" y="335449"/>
                  <a:pt x="2032293" y="317806"/>
                  <a:pt x="2059719" y="325903"/>
                </a:cubicBezTo>
                <a:cubicBezTo>
                  <a:pt x="2071905" y="296194"/>
                  <a:pt x="2076373" y="305826"/>
                  <a:pt x="2088528" y="311409"/>
                </a:cubicBezTo>
                <a:lnTo>
                  <a:pt x="2090087" y="311676"/>
                </a:lnTo>
                <a:lnTo>
                  <a:pt x="2091700" y="307455"/>
                </a:lnTo>
                <a:lnTo>
                  <a:pt x="2096989" y="304649"/>
                </a:lnTo>
                <a:lnTo>
                  <a:pt x="2113325" y="302764"/>
                </a:lnTo>
                <a:lnTo>
                  <a:pt x="2119780" y="303007"/>
                </a:lnTo>
                <a:cubicBezTo>
                  <a:pt x="2124111" y="302819"/>
                  <a:pt x="2126840" y="302239"/>
                  <a:pt x="2128562" y="301336"/>
                </a:cubicBezTo>
                <a:cubicBezTo>
                  <a:pt x="2128600" y="301221"/>
                  <a:pt x="2128640" y="301107"/>
                  <a:pt x="2128679" y="300991"/>
                </a:cubicBezTo>
                <a:lnTo>
                  <a:pt x="2179558" y="299095"/>
                </a:lnTo>
                <a:cubicBezTo>
                  <a:pt x="2184857" y="280099"/>
                  <a:pt x="2238998" y="291238"/>
                  <a:pt x="2223277" y="260239"/>
                </a:cubicBezTo>
                <a:cubicBezTo>
                  <a:pt x="2241523" y="259676"/>
                  <a:pt x="2256386" y="270988"/>
                  <a:pt x="2243644" y="251110"/>
                </a:cubicBezTo>
                <a:cubicBezTo>
                  <a:pt x="2249448" y="250324"/>
                  <a:pt x="2252382" y="247882"/>
                  <a:pt x="2253986" y="244616"/>
                </a:cubicBezTo>
                <a:lnTo>
                  <a:pt x="2254285" y="243167"/>
                </a:lnTo>
                <a:lnTo>
                  <a:pt x="2295037" y="242433"/>
                </a:lnTo>
                <a:lnTo>
                  <a:pt x="2299648" y="239896"/>
                </a:lnTo>
                <a:lnTo>
                  <a:pt x="2327237" y="242539"/>
                </a:lnTo>
                <a:lnTo>
                  <a:pt x="2340943" y="242239"/>
                </a:lnTo>
                <a:lnTo>
                  <a:pt x="2345943" y="245589"/>
                </a:lnTo>
                <a:cubicBezTo>
                  <a:pt x="2350718" y="247299"/>
                  <a:pt x="2356754" y="247292"/>
                  <a:pt x="2365602" y="243403"/>
                </a:cubicBezTo>
                <a:lnTo>
                  <a:pt x="2367433" y="241858"/>
                </a:lnTo>
                <a:lnTo>
                  <a:pt x="2385231" y="244873"/>
                </a:lnTo>
                <a:cubicBezTo>
                  <a:pt x="2391237" y="246682"/>
                  <a:pt x="2396907" y="249351"/>
                  <a:pt x="2402059" y="253223"/>
                </a:cubicBezTo>
                <a:cubicBezTo>
                  <a:pt x="2457690" y="251623"/>
                  <a:pt x="2639813" y="242704"/>
                  <a:pt x="2719020" y="235271"/>
                </a:cubicBezTo>
                <a:cubicBezTo>
                  <a:pt x="2762954" y="229515"/>
                  <a:pt x="2821915" y="222156"/>
                  <a:pt x="2877308" y="208630"/>
                </a:cubicBezTo>
                <a:cubicBezTo>
                  <a:pt x="2947949" y="226393"/>
                  <a:pt x="2978035" y="153757"/>
                  <a:pt x="3051375" y="154110"/>
                </a:cubicBezTo>
                <a:cubicBezTo>
                  <a:pt x="3078434" y="115011"/>
                  <a:pt x="3067807" y="148493"/>
                  <a:pt x="3104837" y="135199"/>
                </a:cubicBezTo>
                <a:cubicBezTo>
                  <a:pt x="3103880" y="166713"/>
                  <a:pt x="3146743" y="109780"/>
                  <a:pt x="3159836" y="142694"/>
                </a:cubicBezTo>
                <a:cubicBezTo>
                  <a:pt x="3166160" y="139232"/>
                  <a:pt x="3171875" y="134841"/>
                  <a:pt x="3177510" y="130186"/>
                </a:cubicBezTo>
                <a:lnTo>
                  <a:pt x="3180470" y="127764"/>
                </a:lnTo>
                <a:lnTo>
                  <a:pt x="3194216" y="123837"/>
                </a:lnTo>
                <a:lnTo>
                  <a:pt x="3214710" y="104451"/>
                </a:lnTo>
                <a:cubicBezTo>
                  <a:pt x="3222186" y="101416"/>
                  <a:pt x="3230663" y="99454"/>
                  <a:pt x="3240671" y="99232"/>
                </a:cubicBezTo>
                <a:cubicBezTo>
                  <a:pt x="3277606" y="111009"/>
                  <a:pt x="3320498" y="66221"/>
                  <a:pt x="3366544" y="82506"/>
                </a:cubicBezTo>
                <a:cubicBezTo>
                  <a:pt x="3383134" y="85775"/>
                  <a:pt x="3432393" y="79256"/>
                  <a:pt x="3440424" y="67891"/>
                </a:cubicBezTo>
                <a:cubicBezTo>
                  <a:pt x="3450432" y="64444"/>
                  <a:pt x="3462892" y="66649"/>
                  <a:pt x="3466248" y="55103"/>
                </a:cubicBezTo>
                <a:cubicBezTo>
                  <a:pt x="3472418" y="40954"/>
                  <a:pt x="3510917" y="57092"/>
                  <a:pt x="3503820" y="42110"/>
                </a:cubicBezTo>
                <a:lnTo>
                  <a:pt x="3568389" y="13576"/>
                </a:lnTo>
                <a:cubicBezTo>
                  <a:pt x="3579310" y="19318"/>
                  <a:pt x="3590168" y="14433"/>
                  <a:pt x="3604089" y="6980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29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E1D202D-F6DA-4991-24D0-609E15A9D68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B508E0-194F-F9AF-F5B6-F1B17D136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b="1"/>
              <a:t>Data Distributions</a:t>
            </a:r>
            <a:br>
              <a:rPr lang="en-GB" b="1"/>
            </a:br>
            <a:endParaRPr lang="en-SI"/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95D9441C-FAC5-9B6D-4513-52DCEA2C9E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436108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2559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DCEBD7-50D3-5E0F-A4BA-487906EA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GB" sz="4200" dirty="0"/>
              <a:t>I: Parametric Models Using MLE Solution </a:t>
            </a:r>
            <a:endParaRPr lang="en-SI" sz="42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065DC-B74C-3FB5-338E-BED458281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847" y="3203509"/>
            <a:ext cx="10143668" cy="1702525"/>
          </a:xfrm>
        </p:spPr>
        <p:txBody>
          <a:bodyPr anchor="ctr">
            <a:noAutofit/>
          </a:bodyPr>
          <a:lstStyle/>
          <a:p>
            <a:r>
              <a:rPr lang="en-GB" sz="2400" b="1" dirty="0">
                <a:solidFill>
                  <a:srgbClr val="0070C0"/>
                </a:solidFill>
              </a:rPr>
              <a:t>MLE Solutions 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1. Delta Method</a:t>
            </a:r>
          </a:p>
          <a:p>
            <a:r>
              <a:rPr lang="en-GB" sz="2400" dirty="0"/>
              <a:t>2. Bootstrapping Method</a:t>
            </a:r>
          </a:p>
          <a:p>
            <a:r>
              <a:rPr lang="en-GB" sz="2400" dirty="0"/>
              <a:t>3. Smoothed Bootstrapping Method</a:t>
            </a:r>
            <a:endParaRPr lang="en-SI" sz="2400" dirty="0"/>
          </a:p>
        </p:txBody>
      </p:sp>
    </p:spTree>
    <p:extLst>
      <p:ext uri="{BB962C8B-B14F-4D97-AF65-F5344CB8AC3E}">
        <p14:creationId xmlns:p14="http://schemas.microsoft.com/office/powerpoint/2010/main" val="1257841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E73EF-4E08-ED60-50D7-9A126204E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1. Delta Method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CB2FB0-A4E8-91FC-8113-FA943AD4D30D}"/>
              </a:ext>
            </a:extLst>
          </p:cNvPr>
          <p:cNvSpPr txBox="1"/>
          <p:nvPr/>
        </p:nvSpPr>
        <p:spPr>
          <a:xfrm>
            <a:off x="1045028" y="3017522"/>
            <a:ext cx="9941319" cy="3124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What is the Delta Method?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b="1" dirty="0"/>
              <a:t>statistical approximation technique</a:t>
            </a:r>
            <a:r>
              <a:rPr lang="en-US" sz="2400" dirty="0"/>
              <a:t> used to estimate the </a:t>
            </a:r>
            <a:r>
              <a:rPr lang="en-US" sz="2400" b="1" dirty="0"/>
              <a:t>variance (or standard error)</a:t>
            </a:r>
            <a:r>
              <a:rPr lang="en-US" sz="2400" dirty="0"/>
              <a:t> of a function of an estimator.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Based on a </a:t>
            </a:r>
            <a:r>
              <a:rPr lang="en-US" sz="2400" b="1" dirty="0"/>
              <a:t>first-order Taylor expansion</a:t>
            </a:r>
            <a:r>
              <a:rPr lang="en-US" sz="2400" dirty="0"/>
              <a:t> (linear approximation) of a nonlinear function.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Commonly used to construct </a:t>
            </a:r>
            <a:r>
              <a:rPr lang="en-US" sz="2400" b="1" dirty="0"/>
              <a:t>confidence intervals</a:t>
            </a:r>
            <a:r>
              <a:rPr lang="en-US" sz="2400" dirty="0"/>
              <a:t> for transformed parameters (e.g., probabilities from a logistic model).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4442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25848A-3A6E-5F94-68F2-8DB72C91A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altLang="en-SI" sz="4800" b="1">
                <a:latin typeface="Arial" panose="020B0604020202020204" pitchFamily="34" charset="0"/>
              </a:rPr>
              <a:t>W</a:t>
            </a:r>
            <a:r>
              <a:rPr lang="en-SI" altLang="en-SI" sz="4800" b="1">
                <a:latin typeface="Arial" panose="020B0604020202020204" pitchFamily="34" charset="0"/>
              </a:rPr>
              <a:t>hen is the Delta Method used?</a:t>
            </a:r>
            <a:br>
              <a:rPr lang="en-SI" altLang="en-SI" sz="4800" b="1">
                <a:latin typeface="Arial" panose="020B0604020202020204" pitchFamily="34" charset="0"/>
              </a:rPr>
            </a:br>
            <a:endParaRPr lang="en-SI" sz="480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66CDF05-C087-C05E-DC5D-66C7B99F66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45028" y="3017522"/>
            <a:ext cx="9941319" cy="31246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When you have estimated parameters (e.g., from MLE) and you want the </a:t>
            </a:r>
            <a:r>
              <a:rPr kumimoji="0" lang="en-SI" altLang="en-SI" sz="24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standard error of a function of those parameters</a:t>
            </a: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.</a:t>
            </a:r>
            <a:endParaRPr kumimoji="0" lang="en-GB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SI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Frequently applied in: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Logistic regression (to compute CI for predicted probabilities).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Econometrics, epidemiology, and bioinformatics models.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Cases where you need to estimate uncertainty for nonlinear functions like </a:t>
            </a: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exp(βx)</a:t>
            </a: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</a:rPr>
              <a:t>.</a:t>
            </a:r>
            <a:endParaRPr kumimoji="0" lang="en-SI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n-SI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n-SI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26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6D390-E0A4-E843-3715-64D1DF70E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 b="1" dirty="0"/>
              <a:t>Assumptions and Limitations</a:t>
            </a:r>
            <a:br>
              <a:rPr lang="en-GB" sz="4800" b="1" dirty="0"/>
            </a:br>
            <a:endParaRPr lang="en-SI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91A09-D68E-ABEF-87B6-052395AC3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2787602"/>
            <a:ext cx="9941319" cy="3124658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b="1" dirty="0"/>
              <a:t>delta method</a:t>
            </a:r>
            <a:r>
              <a:rPr lang="en-GB" sz="2000" dirty="0"/>
              <a:t> assumes that parameter estimates follow a </a:t>
            </a:r>
            <a:r>
              <a:rPr lang="en-GB" sz="2000" b="1" dirty="0"/>
              <a:t>normal distribution</a:t>
            </a:r>
            <a:r>
              <a:rPr lang="en-GB" sz="2000" dirty="0"/>
              <a:t>, and it uses a </a:t>
            </a:r>
            <a:r>
              <a:rPr lang="en-GB" sz="2000" b="1" dirty="0"/>
              <a:t>Taylor expansion</a:t>
            </a:r>
            <a:r>
              <a:rPr lang="en-GB" sz="2000" dirty="0"/>
              <a:t> to approximate standard errors.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This method failed in our context because: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The data were </a:t>
            </a:r>
            <a:r>
              <a:rPr lang="en-GB" sz="2000" b="1" dirty="0"/>
              <a:t>imbalanced</a:t>
            </a:r>
            <a:r>
              <a:rPr lang="en-GB" sz="2000" dirty="0"/>
              <a:t> (fewer AE cases).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SUV values were </a:t>
            </a:r>
            <a:r>
              <a:rPr lang="en-GB" sz="2000" b="1" dirty="0"/>
              <a:t>not Gaussian</a:t>
            </a:r>
            <a:r>
              <a:rPr lang="en-GB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Predicted probabilities' confidence intervals became </a:t>
            </a:r>
            <a:r>
              <a:rPr lang="en-GB" sz="2000" b="1" dirty="0"/>
              <a:t>unreliable</a:t>
            </a:r>
            <a:r>
              <a:rPr lang="en-GB" sz="2000" dirty="0"/>
              <a:t>, especially in regions with sparse data.</a:t>
            </a:r>
          </a:p>
          <a:p>
            <a:endParaRPr lang="en-SI" sz="20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456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1171</Words>
  <Application>Microsoft Office PowerPoint</Application>
  <PresentationFormat>Widescreen</PresentationFormat>
  <Paragraphs>158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Aptos</vt:lpstr>
      <vt:lpstr>Aptos Display</vt:lpstr>
      <vt:lpstr>Arial</vt:lpstr>
      <vt:lpstr>Arial Unicode MS</vt:lpstr>
      <vt:lpstr>Calibri</vt:lpstr>
      <vt:lpstr>Wingdings</vt:lpstr>
      <vt:lpstr>Office Theme</vt:lpstr>
      <vt:lpstr>Optimizing the Risk Prediction Model for Metastatic Melanoma Patients    Logistic Regression </vt:lpstr>
      <vt:lpstr>Objective</vt:lpstr>
      <vt:lpstr>Clinical &amp; Biological Context </vt:lpstr>
      <vt:lpstr>Statistical Modeling Approach </vt:lpstr>
      <vt:lpstr>Data Distributions </vt:lpstr>
      <vt:lpstr>I: Parametric Models Using MLE Solution </vt:lpstr>
      <vt:lpstr>1. Delta Method </vt:lpstr>
      <vt:lpstr>When is the Delta Method used? </vt:lpstr>
      <vt:lpstr>Assumptions and Limitations </vt:lpstr>
      <vt:lpstr>How is it used in Python? </vt:lpstr>
      <vt:lpstr>Results   </vt:lpstr>
      <vt:lpstr>2. Bootstrapping </vt:lpstr>
      <vt:lpstr>Bootstrapping with MLE </vt:lpstr>
      <vt:lpstr>Results   </vt:lpstr>
      <vt:lpstr>Comparison Delta with Bootstrapping </vt:lpstr>
      <vt:lpstr>Comparison Bootstrapping's (Jagged with Smoothed)</vt:lpstr>
      <vt:lpstr>Formulations</vt:lpstr>
      <vt:lpstr>II: Non-Parametric Models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Zahra Alirezaei</dc:creator>
  <cp:lastModifiedBy>Zahra Alirezaei</cp:lastModifiedBy>
  <cp:revision>2</cp:revision>
  <dcterms:created xsi:type="dcterms:W3CDTF">2025-04-24T13:31:36Z</dcterms:created>
  <dcterms:modified xsi:type="dcterms:W3CDTF">2025-04-30T16:31:56Z</dcterms:modified>
</cp:coreProperties>
</file>