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713" r:id="rId3"/>
  </p:sldMasterIdLst>
  <p:notesMasterIdLst>
    <p:notesMasterId r:id="rId40"/>
  </p:notesMasterIdLst>
  <p:handoutMasterIdLst>
    <p:handoutMasterId r:id="rId41"/>
  </p:handoutMasterIdLst>
  <p:sldIdLst>
    <p:sldId id="257" r:id="rId4"/>
    <p:sldId id="323" r:id="rId5"/>
    <p:sldId id="322" r:id="rId6"/>
    <p:sldId id="256" r:id="rId7"/>
    <p:sldId id="295" r:id="rId8"/>
    <p:sldId id="327" r:id="rId9"/>
    <p:sldId id="258" r:id="rId10"/>
    <p:sldId id="305" r:id="rId11"/>
    <p:sldId id="270" r:id="rId12"/>
    <p:sldId id="325" r:id="rId13"/>
    <p:sldId id="296" r:id="rId14"/>
    <p:sldId id="328" r:id="rId15"/>
    <p:sldId id="353" r:id="rId16"/>
    <p:sldId id="364" r:id="rId17"/>
    <p:sldId id="349" r:id="rId18"/>
    <p:sldId id="363" r:id="rId19"/>
    <p:sldId id="365" r:id="rId20"/>
    <p:sldId id="361" r:id="rId21"/>
    <p:sldId id="345" r:id="rId22"/>
    <p:sldId id="367" r:id="rId23"/>
    <p:sldId id="368" r:id="rId24"/>
    <p:sldId id="348" r:id="rId25"/>
    <p:sldId id="277" r:id="rId26"/>
    <p:sldId id="347" r:id="rId27"/>
    <p:sldId id="346" r:id="rId28"/>
    <p:sldId id="335" r:id="rId29"/>
    <p:sldId id="342" r:id="rId30"/>
    <p:sldId id="371" r:id="rId31"/>
    <p:sldId id="373" r:id="rId32"/>
    <p:sldId id="369" r:id="rId33"/>
    <p:sldId id="337" r:id="rId34"/>
    <p:sldId id="298" r:id="rId35"/>
    <p:sldId id="299" r:id="rId36"/>
    <p:sldId id="285" r:id="rId37"/>
    <p:sldId id="341" r:id="rId38"/>
    <p:sldId id="372" r:id="rId39"/>
  </p:sldIdLst>
  <p:sldSz cx="12192000" cy="6858000"/>
  <p:notesSz cx="7559675" cy="10691813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FF99"/>
    <a:srgbClr val="FF7C80"/>
    <a:srgbClr val="FFFF66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–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–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06" autoAdjust="0"/>
  </p:normalViewPr>
  <p:slideViewPr>
    <p:cSldViewPr snapToGrid="0">
      <p:cViewPr varScale="1">
        <p:scale>
          <a:sx n="91" d="100"/>
          <a:sy n="91" d="100"/>
        </p:scale>
        <p:origin x="341" y="53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BBEA836-9447-14EB-01CA-13151ED97D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D3CE32-9217-4256-4428-93B364EE9D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8028A-76D4-4F26-B470-8F5E811C0169}" type="datetime8">
              <a:rPr lang="en-SI" smtClean="0"/>
              <a:t>30/06/2025 15:29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0BF84A-5628-A643-1C81-5E84640F8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AF2898-D4CA-DA49-4E25-619DBD7944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75072-A968-487F-AEF2-24E6A44B0FA5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6017584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EF6A6-FC10-497F-BD36-A6983A87AA3A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9576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/>
              <a:t>A key risk of ICI is 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5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010A5-900C-954B-8A6D-E3F2BA5DC71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640E0A5-ED44-4B39-B159-54E616BFA4D2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440135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469105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This also supports the idea that our </a:t>
            </a:r>
            <a:r>
              <a:rPr lang="en-GB" b="1" dirty="0"/>
              <a:t>asymptotic assumptions</a:t>
            </a:r>
            <a:r>
              <a:rPr lang="en-GB" dirty="0"/>
              <a:t> (i.e., that the sampling distribution behaves nicely as the sample size increases) are valid here — because the parametric bootstrap, which relies on those assumptions, gives consistent and interpretable results.</a:t>
            </a:r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26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62018C-F16D-2C93-4EEE-62F102AA53D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305DD8A-DEEF-41C3-B02A-904F07D38FED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288870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Imagine trying to guess the weather:</a:t>
            </a:r>
          </a:p>
          <a:p>
            <a:r>
              <a:rPr lang="en-GB" b="1" dirty="0"/>
              <a:t>Logistic regression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the clouds and humidity (X), what’s the chance it will rain (Y)?”</a:t>
            </a:r>
            <a:endParaRPr lang="en-GB" dirty="0"/>
          </a:p>
          <a:p>
            <a:r>
              <a:rPr lang="en-GB" b="1" dirty="0"/>
              <a:t>Bayesian thinking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I saw rain today (data), how likely is it that my belief about the weather model (parameter) is right?”</a:t>
            </a:r>
            <a:endParaRPr lang="en-GB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28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73235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492BE-BF07-7AD9-DDD7-CEA3984D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CE80AC-29CD-31B2-0113-3CB90CBFE3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F461A7-1246-1628-CFB1-CF76D0036E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Imagine trying to guess the weather:</a:t>
            </a:r>
          </a:p>
          <a:p>
            <a:r>
              <a:rPr lang="en-GB" b="1" dirty="0"/>
              <a:t>Logistic regression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the clouds and humidity (X), what’s the chance it will rain (Y)?”</a:t>
            </a:r>
            <a:endParaRPr lang="en-GB" dirty="0"/>
          </a:p>
          <a:p>
            <a:r>
              <a:rPr lang="en-GB" b="1" dirty="0"/>
              <a:t>Bayesian thinking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I saw rain today (data), how likely is it that my belief about the weather model (parameter) is right?”</a:t>
            </a:r>
            <a:endParaRPr lang="en-GB" dirty="0"/>
          </a:p>
          <a:p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90FDB-5F62-2415-743F-6D2665AE8F8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6D496-32E0-2289-75CC-7683E63F34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29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87649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Accuracy: How well the model works as classifier</a:t>
            </a:r>
          </a:p>
          <a:p>
            <a:r>
              <a:rPr lang="en-GB" dirty="0"/>
              <a:t>NLLF: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31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A3BF6B-29C0-73B8-BD83-8B97A707EA7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A6A7546-2C45-473C-98A8-C35CF0BEE194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723681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Imagine telling a story where you want to balance completeness with simplicity. Each detail (parameter) you add improves the</a:t>
            </a:r>
            <a:endParaRPr kumimoji="0" lang="en-GB" altLang="en-SI" sz="12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story, but if you add too many details, it gets cluttered. AIC helps you keep it balanced, preferring models that tell the “simplest, most complete” version of the story.</a:t>
            </a:r>
            <a:endParaRPr kumimoji="0" lang="en-SI" altLang="en-S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B3DABC-ED9A-6A62-354A-D04DF6DC1C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A3BED4C-5524-4E80-BD74-E3524DF2DBD8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991505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Think of BIC as a stricter editor who prefers the simplest possible explanation. As the dataset grows, BIC becomes more cautious about adding new parameters, preferring a model that remains as simple as possible while still capturing the essential patterns.</a:t>
            </a:r>
            <a:endParaRPr kumimoji="0" lang="en-SI" altLang="en-S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sz="1200" dirty="0"/>
              <a:t>AIC as a friend who says, “Add a few details, as long as they help,” </a:t>
            </a:r>
          </a:p>
          <a:p>
            <a:endParaRPr lang="en-GB" sz="1200" dirty="0"/>
          </a:p>
          <a:p>
            <a:r>
              <a:rPr lang="en-GB" sz="1200" dirty="0"/>
              <a:t>while BIC says, “Only add details if they’re absolutely necessary.”</a:t>
            </a:r>
          </a:p>
          <a:p>
            <a:endParaRPr lang="en-GB" sz="1200" dirty="0"/>
          </a:p>
          <a:p>
            <a:endParaRPr lang="en-GB" sz="1200" dirty="0"/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For small dataset,</a:t>
            </a:r>
          </a:p>
          <a:p>
            <a:r>
              <a:rPr lang="en-GB" sz="1200" dirty="0"/>
              <a:t> AIC: more suitable, as it doesn’t penalize complexity as harshly. </a:t>
            </a:r>
          </a:p>
          <a:p>
            <a:endParaRPr lang="en-GB" sz="1200" dirty="0"/>
          </a:p>
          <a:p>
            <a:r>
              <a:rPr lang="en-GB" sz="1200" dirty="0"/>
              <a:t>For larger datasets, BIC is often a better choice, as it will help prevent overfitting by preferring simpler models.</a:t>
            </a:r>
          </a:p>
          <a:p>
            <a:endParaRPr lang="en-SI" sz="1200" dirty="0"/>
          </a:p>
          <a:p>
            <a:endParaRPr lang="en-GB" sz="1200" dirty="0"/>
          </a:p>
          <a:p>
            <a:endParaRPr lang="en-SI" dirty="0"/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33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B3EB5-DBE2-B28E-6CF8-065D97D5542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D3C390A-B50F-4D3E-9D8A-9E9E640998FC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90205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433258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185199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D86CA-D6D3-8D0F-DE50-F0DEDFB8858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4E19F1-F781-4015-AA1D-4DB34EC6E4F7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89121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5">
                    <a:lumMod val="50000"/>
                  </a:schemeClr>
                </a:solidFill>
              </a:rPr>
              <a:t>You are confident that 95 out of 100 times the estimate will fall between the upper and lower values specified by the confidence interval.</a:t>
            </a:r>
            <a:endParaRPr lang="en-SI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982364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real-world data analysis, it's hard to perfectly match data to a known distribution due to</a:t>
            </a:r>
            <a:r>
              <a:rPr kumimoji="0" lang="en-GB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\</a:t>
            </a:r>
          </a:p>
          <a:p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These are theoretical models that 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17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770A-98A4-381B-D1C3-16A9BAC9176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EC8E5A3-F904-40D3-958A-DBBAD14A5CD8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69185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19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AEA10-86D9-C046-7149-BC3D668052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48893BC-FBB1-4450-BDCE-DB9550D21FBE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31826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E8E7-B3C9-AB36-4E4E-079B64714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161B9-4D10-08F5-11DE-F4D06D963D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77896-540E-6592-0296-D37187A641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4CE806-DC64-FB4B-F54F-EC7BE15C4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20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7F536-2612-E716-3235-6E5C23DF82D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0A3C2E2A-C33D-484D-857D-8BAC9B5646BC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719824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resamples the original data and reflects real-world irregularities, which may result in unstable or skewed estimates.</a:t>
            </a:r>
          </a:p>
          <a:p>
            <a:r>
              <a:rPr lang="en-GB" sz="1200" dirty="0"/>
              <a:t>assumes a model is correct (e.g., logistic), fits it to the data, and then samples from this model. This results in smoother, more stable estimate distributions.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153EE8-DE3B-ED18-9D32-03B7673C422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16021F3-B0A1-470C-8ED3-AEEBE210BB72}" type="datetime8">
              <a:rPr lang="en-SI" smtClean="0"/>
              <a:t>30/06/2025 15:17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585166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23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85298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</a:t>
            </a:r>
            <a:r>
              <a:rPr lang="en-GB" b="1" dirty="0"/>
              <a:t>main (dominant) peak</a:t>
            </a:r>
            <a:r>
              <a:rPr lang="en-GB" dirty="0"/>
              <a:t> of the nonparametric bootstrap distribution looks </a:t>
            </a:r>
            <a:r>
              <a:rPr lang="en-GB" b="1" dirty="0"/>
              <a:t>very similar</a:t>
            </a:r>
            <a:r>
              <a:rPr lang="en-GB" dirty="0"/>
              <a:t> to the one from the parametric bootstrap.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dirty="0"/>
            </a:br>
            <a:r>
              <a:rPr lang="en-GB" dirty="0"/>
              <a:t>This suggests that the parametric model is a </a:t>
            </a:r>
            <a:r>
              <a:rPr lang="en-GB" b="1" dirty="0"/>
              <a:t>good match</a:t>
            </a:r>
            <a:r>
              <a:rPr lang="en-GB" dirty="0"/>
              <a:t>, and it's reasonable to use 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  <a:p>
            <a:r>
              <a:rPr lang="en-GB" dirty="0"/>
              <a:t>This also supports the idea that our </a:t>
            </a:r>
            <a:r>
              <a:rPr lang="en-GB" b="1" dirty="0"/>
              <a:t>asymptotic assumptions</a:t>
            </a:r>
            <a:r>
              <a:rPr lang="en-GB" dirty="0"/>
              <a:t> are valid here — because the parametric bootstrap, which relies on those assumptions, gives consistent and interpretable results.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30/06/2025 15:17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7886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značba mesta številke diapozitiva 1"/>
          <p:cNvSpPr/>
          <p:nvPr/>
        </p:nvSpPr>
        <p:spPr>
          <a:xfrm>
            <a:off x="645480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conference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1" name="Označba mesta številke diapozitiva 1"/>
          <p:cNvSpPr/>
          <p:nvPr/>
        </p:nvSpPr>
        <p:spPr>
          <a:xfrm>
            <a:off x="3593880" y="63691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lecturer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3" name="Označba mesta številke diapozitiva 6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6DFA7BB-0129-4178-B5DC-BE4A302E6198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4" name="Označba mesta številke diapozitiva 1"/>
          <p:cNvSpPr/>
          <p:nvPr/>
        </p:nvSpPr>
        <p:spPr>
          <a:xfrm>
            <a:off x="9315360" y="633528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date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5" name="Pravokotnik 12"/>
          <p:cNvSpPr/>
          <p:nvPr/>
        </p:nvSpPr>
        <p:spPr>
          <a:xfrm>
            <a:off x="0" y="1809720"/>
            <a:ext cx="12191400" cy="5047560"/>
          </a:xfrm>
          <a:prstGeom prst="rect">
            <a:avLst/>
          </a:prstGeom>
          <a:solidFill>
            <a:srgbClr val="266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" name="Raven povezovalnik 15"/>
          <p:cNvSpPr/>
          <p:nvPr/>
        </p:nvSpPr>
        <p:spPr>
          <a:xfrm>
            <a:off x="974520" y="4753080"/>
            <a:ext cx="949320" cy="36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pic>
        <p:nvPicPr>
          <p:cNvPr id="7" name="Slika 11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765000" y="531360"/>
            <a:ext cx="943560" cy="628200"/>
          </a:xfrm>
          <a:prstGeom prst="rect">
            <a:avLst/>
          </a:prstGeom>
          <a:ln w="0">
            <a:noFill/>
          </a:ln>
        </p:spPr>
      </p:pic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49" name="Označba mesta številke diapozitiva 6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3D6D0267-9A31-445F-930C-6AF0636248B4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pic>
        <p:nvPicPr>
          <p:cNvPr id="51" name="Slika 14" descr="Slika, ki vsebuje besede besedilo&#10;&#10;Opis je samodejno ustvarjen"/>
          <p:cNvPicPr/>
          <p:nvPr/>
        </p:nvPicPr>
        <p:blipFill>
          <a:blip r:embed="rId15"/>
          <a:srcRect l="63308" t="62574"/>
          <a:stretch/>
        </p:blipFill>
        <p:spPr>
          <a:xfrm rot="16200000">
            <a:off x="10977480" y="-32040"/>
            <a:ext cx="1180440" cy="1247040"/>
          </a:xfrm>
          <a:prstGeom prst="rect">
            <a:avLst/>
          </a:prstGeom>
          <a:ln w="0">
            <a:noFill/>
          </a:ln>
        </p:spPr>
      </p:pic>
      <p:sp>
        <p:nvSpPr>
          <p:cNvPr id="52" name="Raven povezovalnik 19"/>
          <p:cNvSpPr/>
          <p:nvPr/>
        </p:nvSpPr>
        <p:spPr>
          <a:xfrm>
            <a:off x="409320" y="1091880"/>
            <a:ext cx="2584800" cy="360"/>
          </a:xfrm>
          <a:prstGeom prst="line">
            <a:avLst/>
          </a:prstGeom>
          <a:ln w="38100">
            <a:solidFill>
              <a:srgbClr val="F49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Označba mesta številke diapozitiva 1" hidden="1"/>
          <p:cNvSpPr/>
          <p:nvPr/>
        </p:nvSpPr>
        <p:spPr>
          <a:xfrm>
            <a:off x="645480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conference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35" name="Označba mesta številke diapozitiva 1" hidden="1"/>
          <p:cNvSpPr/>
          <p:nvPr/>
        </p:nvSpPr>
        <p:spPr>
          <a:xfrm>
            <a:off x="3593880" y="63691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lecturer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36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237" name="Označba mesta številke diapozitiva 6" hidden="1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1D7087E9-2BD2-45AF-91F6-9A7BC49DC6B1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238" name="Označba mesta številke diapozitiva 1" hidden="1"/>
          <p:cNvSpPr/>
          <p:nvPr/>
        </p:nvSpPr>
        <p:spPr>
          <a:xfrm>
            <a:off x="9315360" y="633528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date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39" name="Slika 4"/>
          <p:cNvPicPr/>
          <p:nvPr/>
        </p:nvPicPr>
        <p:blipFill>
          <a:blip r:embed="rId15"/>
          <a:stretch/>
        </p:blipFill>
        <p:spPr>
          <a:xfrm>
            <a:off x="1555200" y="858960"/>
            <a:ext cx="9081000" cy="5139360"/>
          </a:xfrm>
          <a:prstGeom prst="rect">
            <a:avLst/>
          </a:prstGeom>
          <a:ln w="0">
            <a:noFill/>
          </a:ln>
        </p:spPr>
      </p:pic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isticshowto.com/random-variabl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topics/medicine-and-dentistry/metastatic-melanoma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s://www.sciencedirect.com/topics/pharmacology-toxicology-and-pharmaceutical-science/melanoma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ww.sciencedirect.com/topics/medicine-and-dentistry/cancer-types" TargetMode="External"/><Relationship Id="rId5" Type="http://schemas.openxmlformats.org/officeDocument/2006/relationships/hyperlink" Target="https://www.sciencedirect.com/topics/medicine-and-dentistry/nodular-melanoma" TargetMode="External"/><Relationship Id="rId4" Type="http://schemas.openxmlformats.org/officeDocument/2006/relationships/hyperlink" Target="https://www.sciencedirect.com/topics/pharmacology-toxicology-and-pharmaceutical-science/overall-surviva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A9EE3C-8327-3852-9176-B15BB5333F94}"/>
              </a:ext>
            </a:extLst>
          </p:cNvPr>
          <p:cNvSpPr txBox="1"/>
          <p:nvPr/>
        </p:nvSpPr>
        <p:spPr>
          <a:xfrm>
            <a:off x="398689" y="3061608"/>
            <a:ext cx="118980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Quantifying Risk Assessment in</a:t>
            </a:r>
          </a:p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Immune Checkpoint Inhibitors Treatment </a:t>
            </a:r>
          </a:p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of Metastatic Melanoma:</a:t>
            </a:r>
          </a:p>
          <a:p>
            <a:endParaRPr lang="en-GB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GB" sz="24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OPTIMIZATION Group: Martin, Zahra, Katja</a:t>
            </a:r>
            <a:endParaRPr lang="en-SI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641810F-8B8B-B537-7A29-DAF0D4B144C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146136" y="509064"/>
            <a:ext cx="1283760" cy="389160"/>
          </a:xfrm>
          <a:prstGeom prst="rect">
            <a:avLst/>
          </a:prstGeom>
          <a:ln w="0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6B02C2-0B36-3671-1BCA-EA804139140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380415" y="257424"/>
            <a:ext cx="1515240" cy="6408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784140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48C97-3978-BA9F-CFD0-44DD2DA23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Methodology &amp; Biomarker Development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2D0358-7DED-327F-5839-17C11ADB6CAD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736760" y="1543114"/>
            <a:ext cx="10972440" cy="3977280"/>
          </a:xfrm>
        </p:spPr>
        <p:txBody>
          <a:bodyPr/>
          <a:lstStyle/>
          <a:p>
            <a:r>
              <a:rPr lang="en-GB" sz="2000" b="1" dirty="0"/>
              <a:t>Target Organs</a:t>
            </a:r>
            <a:r>
              <a:rPr lang="en-GB" sz="2000" dirty="0"/>
              <a:t>: Lung</a:t>
            </a:r>
          </a:p>
          <a:p>
            <a:endParaRPr lang="en-GB" sz="2000" dirty="0"/>
          </a:p>
          <a:p>
            <a:r>
              <a:rPr lang="en-GB" sz="2000" b="1" dirty="0"/>
              <a:t>Grouping</a:t>
            </a:r>
            <a:r>
              <a:rPr lang="en-GB" sz="2000" dirty="0"/>
              <a:t>:</a:t>
            </a:r>
          </a:p>
          <a:p>
            <a:pPr lvl="1"/>
            <a:r>
              <a:rPr lang="en-GB" sz="2000" b="1" dirty="0"/>
              <a:t>AE group</a:t>
            </a:r>
            <a:r>
              <a:rPr lang="en-GB" sz="2000" dirty="0"/>
              <a:t>: Patients with </a:t>
            </a:r>
            <a:r>
              <a:rPr lang="en-GB" sz="2000" dirty="0" err="1"/>
              <a:t>irAE</a:t>
            </a:r>
            <a:r>
              <a:rPr lang="en-GB" sz="2000" dirty="0"/>
              <a:t> in the target organ</a:t>
            </a:r>
          </a:p>
          <a:p>
            <a:pPr lvl="1"/>
            <a:r>
              <a:rPr lang="en-GB" sz="2000" b="1" dirty="0"/>
              <a:t>NC group</a:t>
            </a:r>
            <a:r>
              <a:rPr lang="en-GB" sz="2000" dirty="0"/>
              <a:t>: No </a:t>
            </a:r>
            <a:r>
              <a:rPr lang="en-GB" sz="2000" dirty="0" err="1"/>
              <a:t>irAE</a:t>
            </a:r>
            <a:r>
              <a:rPr lang="en-GB" sz="2000" dirty="0"/>
              <a:t> in the organ of interest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Image Analysis</a:t>
            </a:r>
            <a:r>
              <a:rPr lang="en-GB" sz="2000" dirty="0"/>
              <a:t>:</a:t>
            </a:r>
          </a:p>
          <a:p>
            <a:pPr lvl="1"/>
            <a:r>
              <a:rPr lang="en-GB" sz="2000" dirty="0"/>
              <a:t>Organ segmentation using </a:t>
            </a:r>
            <a:r>
              <a:rPr lang="en-GB" sz="2000" b="1" dirty="0"/>
              <a:t>convolutional neural networks (CNNs)</a:t>
            </a:r>
            <a:endParaRPr lang="en-GB" sz="2000" dirty="0"/>
          </a:p>
          <a:p>
            <a:pPr lvl="1"/>
            <a:r>
              <a:rPr lang="en-GB" sz="2000" dirty="0"/>
              <a:t>Biomarker extraction via </a:t>
            </a:r>
            <a:r>
              <a:rPr lang="en-GB" sz="2000" b="1" dirty="0"/>
              <a:t>SUV percentiles (</a:t>
            </a:r>
            <a:r>
              <a:rPr lang="en-GB" sz="2000" b="1" dirty="0" err="1"/>
              <a:t>SUVx</a:t>
            </a:r>
            <a:r>
              <a:rPr lang="en-GB" sz="2000" b="1" dirty="0"/>
              <a:t>%)</a:t>
            </a:r>
            <a:r>
              <a:rPr lang="en-GB" sz="2000" dirty="0"/>
              <a:t> of 18F-FDG uptake</a:t>
            </a:r>
          </a:p>
          <a:p>
            <a:pPr lvl="1"/>
            <a:endParaRPr lang="en-GB" sz="2000" dirty="0"/>
          </a:p>
          <a:p>
            <a:endParaRPr lang="en-SI" sz="2000" dirty="0"/>
          </a:p>
        </p:txBody>
      </p:sp>
    </p:spTree>
    <p:extLst>
      <p:ext uri="{BB962C8B-B14F-4D97-AF65-F5344CB8AC3E}">
        <p14:creationId xmlns:p14="http://schemas.microsoft.com/office/powerpoint/2010/main" val="3206177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CB7D4A-6563-C5A3-796E-CF5A6050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23" y="719820"/>
            <a:ext cx="7307677" cy="61695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F2D12E-2FE7-A55E-BB59-5F6A1CC4502B}"/>
              </a:ext>
            </a:extLst>
          </p:cNvPr>
          <p:cNvSpPr txBox="1"/>
          <p:nvPr/>
        </p:nvSpPr>
        <p:spPr>
          <a:xfrm>
            <a:off x="4292795" y="5301007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I" dirty="0"/>
              <a:t>Hribernik, </a:t>
            </a:r>
            <a:r>
              <a:rPr lang="en-SI" dirty="0" err="1"/>
              <a:t>Nezka</a:t>
            </a:r>
            <a:r>
              <a:rPr lang="en-SI" dirty="0"/>
              <a:t> </a:t>
            </a:r>
            <a:r>
              <a:rPr lang="en-GB" dirty="0"/>
              <a:t>et al. </a:t>
            </a:r>
            <a:r>
              <a:rPr lang="en-SI" dirty="0"/>
              <a:t>(2021). </a:t>
            </a:r>
          </a:p>
        </p:txBody>
      </p:sp>
    </p:spTree>
    <p:extLst>
      <p:ext uri="{BB962C8B-B14F-4D97-AF65-F5344CB8AC3E}">
        <p14:creationId xmlns:p14="http://schemas.microsoft.com/office/powerpoint/2010/main" val="2705342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4D48F-9A0F-F492-C692-3BA2864B0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541" y="383015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Modeling Approach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FDEBCB-B879-1703-C3A0-E49495C11161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20309" y="1268458"/>
            <a:ext cx="8401659" cy="3977280"/>
          </a:xfrm>
        </p:spPr>
        <p:txBody>
          <a:bodyPr/>
          <a:lstStyle/>
          <a:p>
            <a:r>
              <a:rPr lang="en-GB" sz="2000" dirty="0"/>
              <a:t>Using a </a:t>
            </a:r>
            <a:r>
              <a:rPr lang="en-GB" sz="2000" b="1" dirty="0"/>
              <a:t>conditional probability framework</a:t>
            </a:r>
            <a:r>
              <a:rPr lang="en-GB" sz="2000" dirty="0"/>
              <a:t> to estimate the likelihood of </a:t>
            </a:r>
            <a:r>
              <a:rPr lang="en-GB" sz="2000" dirty="0" err="1"/>
              <a:t>irAE</a:t>
            </a:r>
            <a:r>
              <a:rPr lang="en-GB" sz="2000" dirty="0"/>
              <a:t> occurrence, based on imaging biomarkers.</a:t>
            </a:r>
          </a:p>
          <a:p>
            <a:endParaRPr lang="en-GB" sz="2000" dirty="0"/>
          </a:p>
          <a:p>
            <a:r>
              <a:rPr lang="en-GB" sz="2000" dirty="0"/>
              <a:t>Applying Statistical Models:</a:t>
            </a:r>
          </a:p>
          <a:p>
            <a:r>
              <a:rPr lang="en-GB" sz="2000" b="1" dirty="0"/>
              <a:t>Logistic Regression</a:t>
            </a:r>
            <a:r>
              <a:rPr lang="en-GB" sz="2000" dirty="0"/>
              <a:t> (frequentist)</a:t>
            </a:r>
          </a:p>
          <a:p>
            <a:r>
              <a:rPr lang="en-GB" sz="2000" b="1" dirty="0"/>
              <a:t>Bayesian Theorem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 Estimating Uncertainty to identify the </a:t>
            </a:r>
            <a:r>
              <a:rPr lang="en-GB" sz="2000" b="1" dirty="0"/>
              <a:t>optimal model and parameters</a:t>
            </a:r>
            <a:r>
              <a:rPr lang="en-GB" sz="2000" dirty="0"/>
              <a:t> for predicting </a:t>
            </a:r>
            <a:r>
              <a:rPr lang="en-GB" sz="2000" dirty="0" err="1"/>
              <a:t>irAEs</a:t>
            </a:r>
            <a:r>
              <a:rPr lang="en-GB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536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92C2A-971A-FA49-861F-A6C9928FB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Uncertainty </a:t>
            </a:r>
            <a:endParaRPr lang="en-SI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0D572F7-6DF4-E7D0-C1B3-7E6EE3C2FAF5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92219450"/>
              </p:ext>
            </p:extLst>
          </p:nvPr>
        </p:nvGraphicFramePr>
        <p:xfrm>
          <a:off x="1426225" y="2370179"/>
          <a:ext cx="8229600" cy="19202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43475546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992315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689181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/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Source of Uncertainty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/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475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Aleatoric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Data noise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/>
                        <a:t>Varying tumor boundary labels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4945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Epistemic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Lack of knowledge about data distribution or model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Out-of-distribution cases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5590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604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14EC2-2C32-C0F1-3693-9C45E0D1C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F516-5800-CE81-9BD0-34533C347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Role of UQ</a:t>
            </a: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8DFBBE7-EA5E-CADC-13FB-C67F9E694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79" y="1604520"/>
            <a:ext cx="10972439" cy="397728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  <a:t>Predictions</a:t>
            </a: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 without uncertainty can be misleading in clinical settings.</a:t>
            </a: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  <a:t>Provides</a:t>
            </a: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 confidence in model outputs.</a:t>
            </a: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endParaRPr kumimoji="0" lang="en-SI" altLang="en-SI" sz="25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supports clinical decision-making and risk management.</a:t>
            </a:r>
          </a:p>
        </p:txBody>
      </p:sp>
    </p:spTree>
    <p:extLst>
      <p:ext uri="{BB962C8B-B14F-4D97-AF65-F5344CB8AC3E}">
        <p14:creationId xmlns:p14="http://schemas.microsoft.com/office/powerpoint/2010/main" val="2970329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4DD2D-8F05-8E1F-32FF-5F2048B4D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56120" y="226708"/>
            <a:ext cx="10972440" cy="1144800"/>
          </a:xfrm>
        </p:spPr>
        <p:txBody>
          <a:bodyPr anchor="ctr">
            <a:normAutofit/>
          </a:bodyPr>
          <a:lstStyle/>
          <a:p>
            <a:pPr algn="ctr"/>
            <a:r>
              <a:rPr lang="en-GB" dirty="0"/>
              <a:t>CI?</a:t>
            </a:r>
            <a:endParaRPr lang="en-SI" dirty="0"/>
          </a:p>
        </p:txBody>
      </p:sp>
      <p:pic>
        <p:nvPicPr>
          <p:cNvPr id="9219" name="Picture 3" descr="Solved: How to add the confidence intervals to a logistic regression plot?  - JMP User Community">
            <a:extLst>
              <a:ext uri="{FF2B5EF4-FFF2-40B4-BE49-F238E27FC236}">
                <a16:creationId xmlns:a16="http://schemas.microsoft.com/office/drawing/2014/main" id="{1205588F-3B46-8AB1-E011-C887DED35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9445" y="2109236"/>
            <a:ext cx="3547240" cy="2687034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F791C2-1F6A-644A-9D50-06DF9DCC24F1}"/>
              </a:ext>
            </a:extLst>
          </p:cNvPr>
          <p:cNvSpPr txBox="1"/>
          <p:nvPr/>
        </p:nvSpPr>
        <p:spPr>
          <a:xfrm>
            <a:off x="774695" y="3560602"/>
            <a:ext cx="5015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endParaRPr lang="en-GB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endParaRPr lang="en-GB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CI of Parameters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CI of the Model Value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r>
              <a:rPr lang="en-GB" sz="1800" dirty="0">
                <a:solidFill>
                  <a:schemeClr val="accent5">
                    <a:lumMod val="50000"/>
                  </a:schemeClr>
                </a:solidFill>
              </a:rPr>
              <a:t>  </a:t>
            </a:r>
            <a:endParaRPr lang="en-SI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808F8D-7AB4-17F5-16F3-C48C9330A245}"/>
              </a:ext>
            </a:extLst>
          </p:cNvPr>
          <p:cNvSpPr txBox="1"/>
          <p:nvPr/>
        </p:nvSpPr>
        <p:spPr>
          <a:xfrm>
            <a:off x="985315" y="3055644"/>
            <a:ext cx="5250535" cy="369332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The confidence level is</a:t>
            </a:r>
            <a:r>
              <a:rPr lang="en-GB" sz="1800" dirty="0">
                <a:solidFill>
                  <a:schemeClr val="accent5">
                    <a:lumMod val="50000"/>
                  </a:schemeClr>
                </a:solidFill>
              </a:rPr>
              <a:t> a way to show uncertainty.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82CE5C-60F6-8124-8620-257919CD9891}"/>
              </a:ext>
            </a:extLst>
          </p:cNvPr>
          <p:cNvSpPr txBox="1"/>
          <p:nvPr/>
        </p:nvSpPr>
        <p:spPr>
          <a:xfrm>
            <a:off x="527258" y="1360556"/>
            <a:ext cx="6541477" cy="138499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/>
              <a:t>A central part of our work is </a:t>
            </a:r>
            <a:r>
              <a:rPr lang="en-GB" sz="2800" b="1" dirty="0"/>
              <a:t>quantifying uncertainty</a:t>
            </a:r>
            <a:r>
              <a:rPr lang="en-GB" sz="2800" dirty="0"/>
              <a:t> in both model parameters and predicted risks.</a:t>
            </a:r>
          </a:p>
        </p:txBody>
      </p:sp>
    </p:spTree>
    <p:extLst>
      <p:ext uri="{BB962C8B-B14F-4D97-AF65-F5344CB8AC3E}">
        <p14:creationId xmlns:p14="http://schemas.microsoft.com/office/powerpoint/2010/main" val="1771500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4D203-6329-40E0-D3D2-2C9915E07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Pipeline</a:t>
            </a:r>
            <a:endParaRPr lang="en-SI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F1D06-8626-AC54-9B16-F5DF58678587}"/>
              </a:ext>
            </a:extLst>
          </p:cNvPr>
          <p:cNvSpPr txBox="1"/>
          <p:nvPr/>
        </p:nvSpPr>
        <p:spPr>
          <a:xfrm>
            <a:off x="2883876" y="1529151"/>
            <a:ext cx="4579816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1. Model Fitting</a:t>
            </a:r>
            <a:endParaRPr lang="en-GB" dirty="0"/>
          </a:p>
          <a:p>
            <a:pPr algn="ctr"/>
            <a:r>
              <a:rPr lang="en-GB" dirty="0"/>
              <a:t>Logistic Regression (Frequentist) </a:t>
            </a:r>
          </a:p>
          <a:p>
            <a:pPr algn="ctr"/>
            <a:r>
              <a:rPr lang="en-GB" dirty="0"/>
              <a:t> Bayesian Approach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ED5C6C-3168-10B3-E373-460D79000270}"/>
              </a:ext>
            </a:extLst>
          </p:cNvPr>
          <p:cNvSpPr txBox="1"/>
          <p:nvPr/>
        </p:nvSpPr>
        <p:spPr>
          <a:xfrm>
            <a:off x="3079260" y="2679470"/>
            <a:ext cx="418904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2. Parameter Estimation</a:t>
            </a:r>
            <a:endParaRPr lang="en-GB" dirty="0"/>
          </a:p>
          <a:p>
            <a:pPr algn="ctr"/>
            <a:r>
              <a:rPr lang="en-GB" dirty="0"/>
              <a:t>Maximum Likelihood Estimation (MLE)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1C1F49-8386-79A4-5EC5-0522FB3E5754}"/>
              </a:ext>
            </a:extLst>
          </p:cNvPr>
          <p:cNvSpPr txBox="1"/>
          <p:nvPr/>
        </p:nvSpPr>
        <p:spPr>
          <a:xfrm>
            <a:off x="2203937" y="3591920"/>
            <a:ext cx="6096000" cy="92333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3. Confidence Interval (CI) Calculation</a:t>
            </a:r>
            <a:endParaRPr lang="en-GB" dirty="0"/>
          </a:p>
          <a:p>
            <a:pPr algn="ctr"/>
            <a:r>
              <a:rPr lang="en-GB" b="1" dirty="0"/>
              <a:t>Delta Method</a:t>
            </a:r>
            <a:r>
              <a:rPr lang="en-GB" dirty="0"/>
              <a:t> (analytical approximation)</a:t>
            </a:r>
          </a:p>
          <a:p>
            <a:pPr algn="ctr"/>
            <a:r>
              <a:rPr lang="en-GB" b="1" dirty="0"/>
              <a:t>Bootstrapping</a:t>
            </a:r>
            <a:r>
              <a:rPr lang="en-GB" dirty="0"/>
              <a:t> (nonparametric and/or parametric)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1996CE-8DEA-A7B6-7AB6-7899896883E7}"/>
              </a:ext>
            </a:extLst>
          </p:cNvPr>
          <p:cNvSpPr txBox="1"/>
          <p:nvPr/>
        </p:nvSpPr>
        <p:spPr>
          <a:xfrm>
            <a:off x="9261229" y="31058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Key Assumptions: </a:t>
            </a:r>
          </a:p>
          <a:p>
            <a:r>
              <a:rPr lang="en-GB" b="1" dirty="0">
                <a:highlight>
                  <a:srgbClr val="FF7C80"/>
                </a:highlight>
              </a:rPr>
              <a:t>Asymptotic distribution</a:t>
            </a:r>
            <a:endParaRPr lang="en-GB" dirty="0">
              <a:highlight>
                <a:srgbClr val="FF7C8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F1CF1A-9623-B73C-9F25-EC824771A81A}"/>
              </a:ext>
            </a:extLst>
          </p:cNvPr>
          <p:cNvSpPr txBox="1"/>
          <p:nvPr/>
        </p:nvSpPr>
        <p:spPr>
          <a:xfrm>
            <a:off x="2203937" y="4840540"/>
            <a:ext cx="6096000" cy="369332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4. Model Performance Evaluation</a:t>
            </a:r>
            <a:endParaRPr lang="en-GB" dirty="0"/>
          </a:p>
        </p:txBody>
      </p:sp>
      <p:pic>
        <p:nvPicPr>
          <p:cNvPr id="18" name="Graphic 17" descr="Thought outline">
            <a:extLst>
              <a:ext uri="{FF2B5EF4-FFF2-40B4-BE49-F238E27FC236}">
                <a16:creationId xmlns:a16="http://schemas.microsoft.com/office/drawing/2014/main" id="{448FD34D-6121-9343-0258-832EDC8C7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5273" y="1418400"/>
            <a:ext cx="1496647" cy="149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404F4-7D0D-E578-949C-79C141108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>
                <a:solidFill>
                  <a:schemeClr val="accent4">
                    <a:lumMod val="50000"/>
                  </a:schemeClr>
                </a:solidFill>
              </a:rPr>
              <a:t>Asymptotic distribution</a:t>
            </a:r>
            <a:endParaRPr lang="en-SI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47203-9E88-CDFA-2FFB-DD0E250ABBC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597780" y="2165021"/>
            <a:ext cx="10658884" cy="5026840"/>
          </a:xfrm>
        </p:spPr>
        <p:txBody>
          <a:bodyPr>
            <a:normAutofit/>
          </a:bodyPr>
          <a:lstStyle/>
          <a:p>
            <a:r>
              <a:rPr lang="en-GB" sz="2000" dirty="0"/>
              <a:t>A</a:t>
            </a:r>
            <a:r>
              <a:rPr lang="en-GB" sz="2000" b="1" dirty="0"/>
              <a:t> limiting or </a:t>
            </a:r>
            <a:r>
              <a:rPr lang="en-GB" sz="2000" i="1" dirty="0"/>
              <a:t>asymptotic distribution</a:t>
            </a:r>
            <a:r>
              <a:rPr lang="en-GB" sz="2000" dirty="0"/>
              <a:t>, is the distribution of a sequence of</a:t>
            </a:r>
            <a:r>
              <a:rPr lang="en-GB" sz="2000" dirty="0">
                <a:hlinkClick r:id="rId3"/>
              </a:rPr>
              <a:t> random variables</a:t>
            </a:r>
            <a:r>
              <a:rPr lang="en-GB" sz="2000" dirty="0"/>
              <a:t> that converges to a particular distribution as the sample size increases. 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7180386-E81B-6F2F-B20C-B1EBF84A2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23" y="1270150"/>
            <a:ext cx="1055728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Why Do We Need Hypothetical Distributions?</a:t>
            </a:r>
            <a:endParaRPr kumimoji="0" lang="en-GB" altLang="en-SI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SI" altLang="en-SI" dirty="0">
                <a:latin typeface="Arial" panose="020B0604020202020204" pitchFamily="34" charset="0"/>
              </a:rPr>
              <a:t>best guesses</a:t>
            </a:r>
            <a:r>
              <a:rPr lang="en-GB" altLang="en-SI" dirty="0">
                <a:latin typeface="Arial" panose="020B0604020202020204" pitchFamily="34" charset="0"/>
              </a:rPr>
              <a:t> for 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limited sample sizes</a:t>
            </a: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approximate what the data’s distribution would look like with a very large sample.</a:t>
            </a: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bridge the gap between limited data and statistical theory</a:t>
            </a:r>
          </a:p>
        </p:txBody>
      </p:sp>
    </p:spTree>
    <p:extLst>
      <p:ext uri="{BB962C8B-B14F-4D97-AF65-F5344CB8AC3E}">
        <p14:creationId xmlns:p14="http://schemas.microsoft.com/office/powerpoint/2010/main" val="6501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979AC-9B3B-0048-4F58-6DCB36C06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78" y="164750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Logistic Regression Formulation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38473E-1071-D4E3-9861-6F6329F894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5647253" y="4778965"/>
            <a:ext cx="4968671" cy="571550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E5C72D-AFFA-87CA-AE78-B10F3FF643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149"/>
          <a:stretch>
            <a:fillRect/>
          </a:stretch>
        </p:blipFill>
        <p:spPr>
          <a:xfrm>
            <a:off x="2114401" y="1497120"/>
            <a:ext cx="7480395" cy="13263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45CDBE-828C-2616-9378-1B187C213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836" y="3961419"/>
            <a:ext cx="5303980" cy="51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526A51-9264-8D84-5760-DAA3ED8F1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015" y="3095069"/>
            <a:ext cx="5730737" cy="6325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36B7D2-1AC2-594F-5CCD-5BE4CCB8F11C}"/>
              </a:ext>
            </a:extLst>
          </p:cNvPr>
          <p:cNvSpPr txBox="1"/>
          <p:nvPr/>
        </p:nvSpPr>
        <p:spPr>
          <a:xfrm>
            <a:off x="249174" y="4819990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Confidence Interval for Predicted Probabilities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1C8273-E9B2-3E6C-9054-C850340E3985}"/>
              </a:ext>
            </a:extLst>
          </p:cNvPr>
          <p:cNvSpPr txBox="1"/>
          <p:nvPr/>
        </p:nvSpPr>
        <p:spPr>
          <a:xfrm>
            <a:off x="249174" y="4034493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Log-Likelihood Function for Model Fitting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D8D4C1-4223-7243-D967-EDC8F8275B82}"/>
              </a:ext>
            </a:extLst>
          </p:cNvPr>
          <p:cNvSpPr txBox="1"/>
          <p:nvPr/>
        </p:nvSpPr>
        <p:spPr>
          <a:xfrm>
            <a:off x="157734" y="3244334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Logistic Model with Transformed Features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4171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3BD55-7144-004E-3818-98FF4260F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Logistic Regression Fitting </a:t>
            </a:r>
            <a:endParaRPr lang="en-SI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2E359-A20C-4079-B0D5-1D310809B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260" y="951690"/>
            <a:ext cx="5354280" cy="2853688"/>
          </a:xfrm>
        </p:spPr>
        <p:txBody>
          <a:bodyPr anchor="t">
            <a:normAutofit/>
          </a:bodyPr>
          <a:lstStyle/>
          <a:p>
            <a:br>
              <a:rPr lang="en-GB" sz="2000" dirty="0"/>
            </a:b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Fit the logistic regression model </a:t>
            </a: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SI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DD7238-8A30-9811-B28E-EAAFABE852CC}"/>
              </a:ext>
            </a:extLst>
          </p:cNvPr>
          <p:cNvSpPr txBox="1"/>
          <p:nvPr/>
        </p:nvSpPr>
        <p:spPr>
          <a:xfrm>
            <a:off x="328462" y="191019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Compute the covariance of the MLEs. </a:t>
            </a:r>
            <a:endParaRPr lang="en-SI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FFE111-FA76-B622-AE05-B2B8AAC6F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751" y="2470671"/>
            <a:ext cx="5759063" cy="34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05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FC707-E50E-7BDF-1514-3968DFB8A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Introduction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11F03-AB64-DDDB-196C-374A7B78C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1604520"/>
            <a:ext cx="6346212" cy="3977280"/>
          </a:xfrm>
        </p:spPr>
        <p:txBody>
          <a:bodyPr anchor="t">
            <a:normAutofit/>
          </a:bodyPr>
          <a:lstStyle/>
          <a:p>
            <a:r>
              <a:rPr lang="en-GB" sz="2200" dirty="0">
                <a:hlinkClick r:id="rId2" tooltip="Learn more about Melanoma from ScienceDirect's AI-generated Topic Pages"/>
              </a:rPr>
              <a:t>Melanoma</a:t>
            </a:r>
            <a:r>
              <a:rPr lang="en-GB" sz="2200" dirty="0"/>
              <a:t>: immunogenic </a:t>
            </a:r>
            <a:r>
              <a:rPr lang="en-GB" sz="2200" dirty="0" err="1"/>
              <a:t>tumor</a:t>
            </a:r>
            <a:r>
              <a:rPr lang="en-GB" sz="2200" dirty="0"/>
              <a:t>.</a:t>
            </a:r>
          </a:p>
          <a:p>
            <a:endParaRPr lang="en-GB" sz="2200" dirty="0"/>
          </a:p>
          <a:p>
            <a:r>
              <a:rPr lang="en-GB" sz="2200" dirty="0"/>
              <a:t>Standard of care in </a:t>
            </a:r>
            <a:r>
              <a:rPr lang="en-GB" sz="2200" dirty="0">
                <a:hlinkClick r:id="rId3" tooltip="Learn more about metastatic melanoma from ScienceDirect's AI-generated Topic Pages"/>
              </a:rPr>
              <a:t>metastatic melanoma</a:t>
            </a:r>
            <a:r>
              <a:rPr lang="en-GB" sz="2200" dirty="0"/>
              <a:t> (2012): chemotherapy, with low response rates and no clear impact on </a:t>
            </a:r>
            <a:r>
              <a:rPr lang="en-GB" sz="2200" dirty="0">
                <a:hlinkClick r:id="rId4" tooltip="Learn more about overall survival from ScienceDirect's AI-generated Topic Pages"/>
              </a:rPr>
              <a:t>overall survival</a:t>
            </a:r>
            <a:r>
              <a:rPr lang="en-GB" sz="2200" dirty="0"/>
              <a:t>. </a:t>
            </a:r>
          </a:p>
          <a:p>
            <a:endParaRPr lang="en-GB" sz="2200" dirty="0">
              <a:hlinkClick r:id="rId5" tooltip="Learn more about Melanoma from ScienceDirect's AI-generated Topic Pages"/>
            </a:endParaRPr>
          </a:p>
          <a:p>
            <a:r>
              <a:rPr lang="en-GB" sz="2200" dirty="0">
                <a:hlinkClick r:id="rId5" tooltip="Learn more about Melanoma from ScienceDirect's AI-generated Topic Pages"/>
              </a:rPr>
              <a:t>Melanoma</a:t>
            </a:r>
            <a:r>
              <a:rPr lang="en-GB" sz="2200" dirty="0"/>
              <a:t>: the first </a:t>
            </a:r>
            <a:r>
              <a:rPr lang="en-GB" sz="2200" dirty="0">
                <a:hlinkClick r:id="rId6" tooltip="Learn more about cancer type from ScienceDirect's AI-generated Topic Pages"/>
              </a:rPr>
              <a:t>cancer type</a:t>
            </a:r>
            <a:r>
              <a:rPr lang="en-GB" sz="2200" dirty="0"/>
              <a:t> to drive the use of immune-checkpoint inhibitors (ICI) into clinical practice</a:t>
            </a:r>
          </a:p>
          <a:p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837632-4DF5-02C7-4C89-EB644F062E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596" y="2117969"/>
            <a:ext cx="2502734" cy="167057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BD07A5-E174-25F8-9264-F207F869FAF5}"/>
              </a:ext>
            </a:extLst>
          </p:cNvPr>
          <p:cNvSpPr txBox="1"/>
          <p:nvPr/>
        </p:nvSpPr>
        <p:spPr>
          <a:xfrm>
            <a:off x="2438691" y="4456257"/>
            <a:ext cx="6096000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dirty="0"/>
              <a:t>Revolution of  the therapeutic paradigm</a:t>
            </a:r>
          </a:p>
          <a:p>
            <a:pPr algn="ctr"/>
            <a:r>
              <a:rPr lang="en-GB" dirty="0"/>
              <a:t>Improve OS in patients with advanced melanoma</a:t>
            </a:r>
            <a:br>
              <a:rPr lang="en-SI" sz="1800" dirty="0"/>
            </a:br>
            <a:endParaRPr lang="en-SI" sz="1800" dirty="0"/>
          </a:p>
        </p:txBody>
      </p:sp>
    </p:spTree>
    <p:extLst>
      <p:ext uri="{BB962C8B-B14F-4D97-AF65-F5344CB8AC3E}">
        <p14:creationId xmlns:p14="http://schemas.microsoft.com/office/powerpoint/2010/main" val="7841610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9AEE0-1194-300C-0C42-3A2D3FF46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C1E11-30D8-59F6-16B3-9B4D67C54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sz="2000" b="1" dirty="0"/>
              <a:t>Calculating CI-Analytical</a:t>
            </a:r>
            <a:endParaRPr lang="en-SI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 descr="A comparison of a graph&#10;&#10;AI-generated content may be incorrect.">
            <a:extLst>
              <a:ext uri="{FF2B5EF4-FFF2-40B4-BE49-F238E27FC236}">
                <a16:creationId xmlns:a16="http://schemas.microsoft.com/office/drawing/2014/main" id="{7046450A-B57A-1E47-538F-7B11F4D6EA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499"/>
          <a:stretch>
            <a:fillRect/>
          </a:stretch>
        </p:blipFill>
        <p:spPr>
          <a:xfrm>
            <a:off x="3666931" y="1303238"/>
            <a:ext cx="7343192" cy="259417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405983-26CA-8D83-80B6-B4362CA4A167}"/>
              </a:ext>
            </a:extLst>
          </p:cNvPr>
          <p:cNvSpPr txBox="1"/>
          <p:nvPr/>
        </p:nvSpPr>
        <p:spPr>
          <a:xfrm>
            <a:off x="544166" y="846000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GB" sz="1800" dirty="0"/>
            </a:br>
            <a:br>
              <a:rPr lang="en-GB" sz="1800" dirty="0">
                <a:highlight>
                  <a:srgbClr val="FF7C80"/>
                </a:highlight>
              </a:rPr>
            </a:br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highlight>
                  <a:srgbClr val="008000"/>
                </a:highlight>
              </a:rPr>
              <a:t>Delta Method </a:t>
            </a:r>
            <a:br>
              <a:rPr lang="en-GB" sz="1800" dirty="0">
                <a:highlight>
                  <a:srgbClr val="FF7C80"/>
                </a:highlight>
              </a:rPr>
            </a:br>
            <a:r>
              <a:rPr lang="en-GB" sz="1800" dirty="0">
                <a:highlight>
                  <a:srgbClr val="FF7C80"/>
                </a:highlight>
              </a:rPr>
              <a:t>Resampling Parameters </a:t>
            </a:r>
          </a:p>
          <a:p>
            <a:br>
              <a:rPr lang="en-GB" sz="1800" dirty="0"/>
            </a:br>
            <a:endParaRPr lang="en-SI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C49B39-6352-EE21-E461-1762ECB85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74" y="3759876"/>
            <a:ext cx="7212098" cy="18962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783A7F-BD9F-4946-0CE0-C494D2287D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350" y="5362513"/>
            <a:ext cx="3414056" cy="8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49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E4C56-2A79-C350-87AD-ABA926B44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Delta Method</a:t>
            </a:r>
            <a:endParaRPr lang="en-SI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12F0DAE-336A-23A8-99F1-E2470193A15D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699168" y="1754155"/>
            <a:ext cx="10793663" cy="3601616"/>
          </a:xfrm>
        </p:spPr>
      </p:pic>
    </p:spTree>
    <p:extLst>
      <p:ext uri="{BB962C8B-B14F-4D97-AF65-F5344CB8AC3E}">
        <p14:creationId xmlns:p14="http://schemas.microsoft.com/office/powerpoint/2010/main" val="789455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BA9AE-EAA1-D255-BCAF-C3F1A3C03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Calculating CI, </a:t>
            </a:r>
            <a:b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Bootstrapping</a:t>
            </a:r>
            <a:endParaRPr lang="en-SI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1B549-A439-ACA6-2F27-363ED0F1CAA5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57554" y="512838"/>
            <a:ext cx="10972440" cy="3977280"/>
          </a:xfrm>
        </p:spPr>
        <p:txBody>
          <a:bodyPr/>
          <a:lstStyle/>
          <a:p>
            <a:r>
              <a:rPr lang="en-GB" sz="2000" b="1" dirty="0"/>
              <a:t>Nonparametric bootstrapping: </a:t>
            </a:r>
            <a:r>
              <a:rPr lang="en-GB" sz="2000" dirty="0"/>
              <a:t>Unstable or Skewed</a:t>
            </a:r>
          </a:p>
          <a:p>
            <a:r>
              <a:rPr lang="en-GB" sz="2000" b="1" dirty="0"/>
              <a:t>Parametric bootstrapping: </a:t>
            </a:r>
            <a:r>
              <a:rPr lang="en-GB" sz="2000" dirty="0"/>
              <a:t>Smooth and More Stable</a:t>
            </a:r>
          </a:p>
          <a:p>
            <a:r>
              <a:rPr lang="en-GB" sz="2000" b="1" dirty="0"/>
              <a:t>Nonparametric Stratified Bootstrapping</a:t>
            </a:r>
          </a:p>
          <a:p>
            <a:r>
              <a:rPr lang="en-GB" sz="2000" b="1" dirty="0"/>
              <a:t>Parametric Stratified Bootstrapping</a:t>
            </a:r>
            <a:endParaRPr lang="en-SI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970EAE-7590-BC30-509D-BD48033C2B54}"/>
              </a:ext>
            </a:extLst>
          </p:cNvPr>
          <p:cNvSpPr txBox="1"/>
          <p:nvPr/>
        </p:nvSpPr>
        <p:spPr>
          <a:xfrm>
            <a:off x="1833706" y="4490118"/>
            <a:ext cx="8282294" cy="1200329"/>
          </a:xfrm>
          <a:prstGeom prst="rect">
            <a:avLst/>
          </a:prstGeom>
          <a:ln>
            <a:solidFill>
              <a:srgbClr val="FF33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b="0" i="0" dirty="0">
                <a:solidFill>
                  <a:schemeClr val="tx1"/>
                </a:solidFill>
                <a:effectLst/>
                <a:latin typeface="open-sans"/>
              </a:rPr>
              <a:t>Bootstrapping is a resampling procedure that uses data from one sample to generate a sampling distribution by repeatedly taking random samples from the known sample.</a:t>
            </a:r>
            <a:endParaRPr lang="en-SI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11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8CDB005-1FBD-00E6-538A-09CE88B31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Non-Parametric  Bootstrapping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9CC71-84D9-E503-824F-3FFB4F4A79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54" t="4624" r="6488" b="19064"/>
          <a:stretch>
            <a:fillRect/>
          </a:stretch>
        </p:blipFill>
        <p:spPr>
          <a:xfrm>
            <a:off x="2094454" y="1644242"/>
            <a:ext cx="7540498" cy="3093368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E924A0-1DD3-5053-56B6-8EE7562AD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303" y="5028840"/>
            <a:ext cx="7376799" cy="7468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9FA605-6B98-8070-5D8A-EB78DB280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23883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8FD9E-3B7B-2F25-CCD0-F60C7912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Parametric Bootstrapping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52A6E0-34A4-BF66-8174-121A15D8E086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1046785" y="1578779"/>
            <a:ext cx="4002979" cy="397668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4D32C6-5DE2-7C6D-A80B-66F08C644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215" y="1418400"/>
            <a:ext cx="4269032" cy="42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20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D732-B8C9-F54D-C6A2-B1D34796C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Stratified Bootstrapping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47C6BB-C523-842C-0EC5-9293049F65F0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919718" y="1721612"/>
            <a:ext cx="4002979" cy="397668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6C6D2C-CBA2-1B6F-B20E-66DF32A7E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6498" y="1418400"/>
            <a:ext cx="4552810" cy="45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74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>
            <a:extLst>
              <a:ext uri="{FF2B5EF4-FFF2-40B4-BE49-F238E27FC236}">
                <a16:creationId xmlns:a16="http://schemas.microsoft.com/office/drawing/2014/main" id="{BF455AB9-D6B0-34BA-29B4-F532BAB1A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9" y="653373"/>
            <a:ext cx="6071861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SI" sz="2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Bootstrapping Techniques Comparison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SI" dirty="0">
                <a:latin typeface="Arial" panose="020B0604020202020204" pitchFamily="34" charset="0"/>
              </a:rPr>
              <a:t>T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he </a:t>
            </a:r>
            <a:r>
              <a:rPr kumimoji="0" lang="en-GB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parametric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approach offers better stability and robustness, especially in small or noisy datasets.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8E9B6F4-6261-3980-64EB-FF5BC5BC3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314" y="1315965"/>
            <a:ext cx="4370933" cy="4977426"/>
          </a:xfrm>
          <a:prstGeom prst="rect">
            <a:avLst/>
          </a:prstGeom>
        </p:spPr>
      </p:pic>
      <p:pic>
        <p:nvPicPr>
          <p:cNvPr id="15" name="Content Placeholder 4" descr="A mountain range with text&#10;&#10;AI-generated content may be incorrect.">
            <a:extLst>
              <a:ext uri="{FF2B5EF4-FFF2-40B4-BE49-F238E27FC236}">
                <a16:creationId xmlns:a16="http://schemas.microsoft.com/office/drawing/2014/main" id="{59FEC525-6689-D599-8634-9A0000BBB78D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4"/>
          <a:stretch>
            <a:fillRect/>
          </a:stretch>
        </p:blipFill>
        <p:spPr>
          <a:xfrm>
            <a:off x="622212" y="2452031"/>
            <a:ext cx="5965030" cy="3976687"/>
          </a:xfrm>
        </p:spPr>
      </p:pic>
    </p:spTree>
    <p:extLst>
      <p:ext uri="{BB962C8B-B14F-4D97-AF65-F5344CB8AC3E}">
        <p14:creationId xmlns:p14="http://schemas.microsoft.com/office/powerpoint/2010/main" val="245259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271AD71-8528-3316-768C-814B63CD7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16" y="62469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Summary of Logistic Regression and CIs</a:t>
            </a:r>
            <a:endParaRPr lang="en-SI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1CDEC53-053D-17FB-3684-94C85EB0D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422" y="1207269"/>
            <a:ext cx="7704488" cy="50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477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74B7D-DBF5-5D7D-2547-08577F36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Bayesian Approach </a:t>
            </a:r>
            <a:endParaRPr lang="en-SI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632D95-7C74-412A-C4A4-19B1F059E3AF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0216" r="22813" b="71686"/>
          <a:stretch>
            <a:fillRect/>
          </a:stretch>
        </p:blipFill>
        <p:spPr>
          <a:xfrm>
            <a:off x="2433984" y="1763955"/>
            <a:ext cx="5877274" cy="226981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0A3B0C7A-8251-804D-4247-FAC2971963C6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0766" t="70969" b="16275"/>
          <a:stretch>
            <a:fillRect/>
          </a:stretch>
        </p:blipFill>
        <p:spPr>
          <a:xfrm>
            <a:off x="2653889" y="4379323"/>
            <a:ext cx="5657369" cy="83203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50AB75-C82F-B019-C3C6-67B883D0112D}"/>
              </a:ext>
            </a:extLst>
          </p:cNvPr>
          <p:cNvSpPr txBox="1"/>
          <p:nvPr/>
        </p:nvSpPr>
        <p:spPr>
          <a:xfrm>
            <a:off x="496710" y="5856381"/>
            <a:ext cx="511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are expecting to use the Asymptotic Distribution 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849529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84200-7997-5206-CBA9-7EBCCB4DE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2ECE0-7A4E-D599-E5D1-88897A9EB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Bayesian Approach Challenge 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A86B78-C817-8DDE-5CF2-BEA416B93279}"/>
              </a:ext>
            </a:extLst>
          </p:cNvPr>
          <p:cNvSpPr txBox="1"/>
          <p:nvPr/>
        </p:nvSpPr>
        <p:spPr>
          <a:xfrm>
            <a:off x="496710" y="5856381"/>
            <a:ext cx="511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are expecting to use the Asymptotic Distribution </a:t>
            </a:r>
            <a:endParaRPr lang="en-SI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F8A05ED-8994-5F07-FCD8-4F8F206A4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75" y="942089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rgbClr val="FF0000"/>
                </a:solidFill>
              </a:rPr>
              <a:t>Finding the Optimal Distribution</a:t>
            </a:r>
            <a:endParaRPr lang="en-SI" sz="2400" b="1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337767-063E-ADF9-CC96-951E9BAAD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730" y="1709176"/>
            <a:ext cx="9918485" cy="408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9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905E2-F18F-180B-F086-A9F3591FB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Background</a:t>
            </a:r>
            <a:endParaRPr lang="en-SI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6AF80F0-FAB3-14D5-C82F-6926BF37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61" y="1817213"/>
            <a:ext cx="4313767" cy="322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135C7A-9C44-A353-FF57-F750AF948F69}"/>
              </a:ext>
            </a:extLst>
          </p:cNvPr>
          <p:cNvSpPr txBox="1"/>
          <p:nvPr/>
        </p:nvSpPr>
        <p:spPr>
          <a:xfrm>
            <a:off x="609480" y="2429496"/>
            <a:ext cx="5081238" cy="175432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ICI regimens include: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Monotherapy</a:t>
            </a:r>
            <a:r>
              <a:rPr lang="en-GB" dirty="0"/>
              <a:t> (anti-CTLA-4 or anti-PD1)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Combination therapy</a:t>
            </a:r>
          </a:p>
        </p:txBody>
      </p:sp>
    </p:spTree>
    <p:extLst>
      <p:ext uri="{BB962C8B-B14F-4D97-AF65-F5344CB8AC3E}">
        <p14:creationId xmlns:p14="http://schemas.microsoft.com/office/powerpoint/2010/main" val="3587451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E6B93-1863-7AC6-8F43-6CCE0554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Bayesian Approach 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9F969CCA-9B41-4807-EDED-4B6AA2769DF1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7" y="1912476"/>
            <a:ext cx="5401959" cy="397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5C4CA8-2232-B506-D651-687FB0C2A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146" y="1837363"/>
            <a:ext cx="5587755" cy="3976687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6176814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349E6-B7B2-74C2-3F9A-09BF1C306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Model Performance Evaluation</a:t>
            </a:r>
            <a:endParaRPr lang="en-SI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A71B1-D80B-5D80-0376-1266741A20E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480" y="1900802"/>
            <a:ext cx="10972440" cy="3977280"/>
          </a:xfrm>
        </p:spPr>
        <p:txBody>
          <a:bodyPr/>
          <a:lstStyle/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Accuracy: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How well the model works as a classifier</a:t>
            </a:r>
          </a:p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NLLF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: how well the model explains the data</a:t>
            </a:r>
          </a:p>
          <a:p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AIC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: How well </a:t>
            </a:r>
            <a:r>
              <a:rPr lang="en-SI" altLang="en-SI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the </a:t>
            </a:r>
            <a:r>
              <a:rPr lang="en-GB" altLang="en-SI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model</a:t>
            </a:r>
            <a:r>
              <a:rPr lang="en-SI" altLang="en-SI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 </a:t>
            </a:r>
            <a:r>
              <a:rPr lang="en-GB" altLang="en-SI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can </a:t>
            </a:r>
            <a:r>
              <a:rPr lang="en-SI" altLang="en-SI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fit the data.</a:t>
            </a:r>
          </a:p>
          <a:p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BIC: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How well the model can maintain simplicity.</a:t>
            </a:r>
          </a:p>
          <a:p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GB" dirty="0"/>
          </a:p>
          <a:p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974486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D78DF-993B-00E3-494B-F970F6C77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altLang="en-SI" b="1" dirty="0">
                <a:solidFill>
                  <a:srgbClr val="242424"/>
                </a:solidFill>
                <a:latin typeface="sohne"/>
              </a:rPr>
              <a:t>What is AIC?</a:t>
            </a:r>
            <a:br>
              <a:rPr lang="en-SI" altLang="en-SI" b="1" dirty="0">
                <a:solidFill>
                  <a:srgbClr val="242424"/>
                </a:solidFill>
                <a:latin typeface="sohne"/>
              </a:rPr>
            </a:b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2FF6E5-6CBE-A196-5825-01688E6B4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73" y="1776894"/>
            <a:ext cx="8808004" cy="369331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Akaike Information Criterion (AIC)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2000" dirty="0">
              <a:solidFill>
                <a:srgbClr val="242424"/>
              </a:solidFill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A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measure used to evaluate models by balancing fit and complexity. 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It’s named after the Japanese statistician </a:t>
            </a:r>
            <a:r>
              <a:rPr kumimoji="0" lang="en-SI" altLang="en-SI" sz="2000" b="0" i="0" u="none" strike="noStrike" cap="none" normalizeH="0" baseline="0" dirty="0" err="1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Hirotugu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Akaike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 penalizes the model for each additional parameter to discourage overfitting.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      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20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Likelihood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measures how well the model explains the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k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is the number of parameters in the model.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FAB2A1C5-F1AE-ECDC-C957-41300EAE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66" y="4069096"/>
            <a:ext cx="3153611" cy="5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440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FE48B-5C14-6537-4336-B907343FE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altLang="en-SI" b="1" dirty="0">
                <a:solidFill>
                  <a:srgbClr val="242424"/>
                </a:solidFill>
                <a:latin typeface="sohne"/>
              </a:rPr>
              <a:t>What is BIC?</a:t>
            </a:r>
            <a:br>
              <a:rPr lang="en-SI" altLang="en-SI" b="1" dirty="0">
                <a:solidFill>
                  <a:srgbClr val="242424"/>
                </a:solidFill>
                <a:latin typeface="sohne"/>
              </a:rPr>
            </a:b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2D1F7C9-B606-567D-09BB-BF826B2AF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80" y="1329431"/>
            <a:ext cx="9701839" cy="40164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Bayesian Information Criterion (BIC)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takes a stricter approach to model complexity.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It’s based on Bayesian statistics, adding a stronger penalty for models with more parameters, especially when the dataset is large.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</a:t>
            </a:r>
            <a:r>
              <a:rPr kumimoji="0" lang="en-SI" altLang="en-SI" sz="9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 </a:t>
            </a: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5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1500" dirty="0">
              <a:solidFill>
                <a:srgbClr val="242424"/>
              </a:solidFill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5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GB" altLang="en-SI" sz="1500" dirty="0">
              <a:solidFill>
                <a:srgbClr val="242424"/>
              </a:solidFill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15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n</a:t>
            </a: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is the number of observations in the dataset.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The </a:t>
            </a:r>
            <a:r>
              <a:rPr kumimoji="0" lang="en-SI" altLang="en-SI" sz="15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penalty term</a:t>
            </a: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increases with the size of the dataset.</a:t>
            </a:r>
            <a:endParaRPr kumimoji="0" lang="en-SI" altLang="en-SI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B2B350B-4D65-DC10-CD3C-AEE756499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446" y="3226627"/>
            <a:ext cx="3822959" cy="83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036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6DAA51-E1AF-3395-86BC-0DE0BCD89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Model Performance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75DB036-6739-A151-3651-4A4201B8E20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227640" y="2244668"/>
            <a:ext cx="5354280" cy="13813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FontTx/>
              <a:buChar char="-"/>
            </a:pPr>
            <a:endParaRPr lang="en-GB" sz="2000" dirty="0"/>
          </a:p>
          <a:p>
            <a:pPr marL="342900" indent="-342900">
              <a:buFontTx/>
              <a:buChar char="-"/>
            </a:pPr>
            <a:r>
              <a:rPr lang="en-GB" sz="2000" dirty="0"/>
              <a:t>not statistically significant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small sample size or low model complexity.</a:t>
            </a:r>
          </a:p>
          <a:p>
            <a:endParaRPr lang="en-US" sz="20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D3806C8-5F31-DE17-5AD5-1BE2BF90373B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447981800"/>
              </p:ext>
            </p:extLst>
          </p:nvPr>
        </p:nvGraphicFramePr>
        <p:xfrm>
          <a:off x="473641" y="3061669"/>
          <a:ext cx="5354636" cy="9089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38659">
                  <a:extLst>
                    <a:ext uri="{9D8B030D-6E8A-4147-A177-3AD203B41FA5}">
                      <a16:colId xmlns:a16="http://schemas.microsoft.com/office/drawing/2014/main" val="1410790117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3414025201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3298465197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1010417354"/>
                    </a:ext>
                  </a:extLst>
                </a:gridCol>
              </a:tblGrid>
              <a:tr h="178488">
                <a:tc>
                  <a:txBody>
                    <a:bodyPr/>
                    <a:lstStyle/>
                    <a:p>
                      <a:r>
                        <a:rPr lang="en-GB" sz="900"/>
                        <a:t>Scale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Coefficient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Estimate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95% CI (LCL–UCL)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968183157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r>
                        <a:rPr lang="en-GB" sz="900" dirty="0"/>
                        <a:t>Plain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b0 (intercept)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-11.68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[-18.56, -4.80]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2001010113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endParaRPr lang="en-SI" sz="900"/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b1 (slope)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5.69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[1.86, 9.52]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268803722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r>
                        <a:rPr lang="en-GB" sz="900"/>
                        <a:t>Log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b0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-7.53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[-11.93, -3.12]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1308532571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endParaRPr lang="en-SI" sz="900" dirty="0"/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b1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10.73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[3.40, 18.06]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159722687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C665B0E-04C7-D00A-E8FA-99187559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6688"/>
              </p:ext>
            </p:extLst>
          </p:nvPr>
        </p:nvGraphicFramePr>
        <p:xfrm>
          <a:off x="473641" y="4198440"/>
          <a:ext cx="10972800" cy="18135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68698865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980445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4789150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0642374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100" b="1" dirty="0"/>
                        <a:t>Metric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Plain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Better?</a:t>
                      </a:r>
                      <a:endParaRPr lang="en-GB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3742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LLF</a:t>
                      </a:r>
                      <a:r>
                        <a:rPr lang="en-GB" sz="1100"/>
                        <a:t> (Log-Likelihood)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-7.39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-6.80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(less negative = better fit)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614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AIC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18.79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17.59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is better)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6527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BIC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22.91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21.71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is better)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5494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 dirty="0"/>
                        <a:t>Chi²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23.11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 dirty="0"/>
                        <a:t>19.34</a:t>
                      </a:r>
                      <a:endParaRPr lang="en-SI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= better fit)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9474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Accuracy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Tie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51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Precision (AE Class)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Tie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657607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869B676-6F53-6224-02BA-4347ADF7FAC8}"/>
              </a:ext>
            </a:extLst>
          </p:cNvPr>
          <p:cNvSpPr txBox="1"/>
          <p:nvPr/>
        </p:nvSpPr>
        <p:spPr>
          <a:xfrm>
            <a:off x="473641" y="1484406"/>
            <a:ext cx="90660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4">
                    <a:lumMod val="50000"/>
                  </a:schemeClr>
                </a:solidFill>
              </a:rPr>
              <a:t>Tables 1 and 2: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</a:rPr>
              <a:t>Comparison of Plain and Log Models Based on Logistic Regression Fit : Statistics and Classification Performance.</a:t>
            </a:r>
            <a:endParaRPr lang="en-SI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552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9D567A5-DA57-18AA-EAFD-8D294E415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Limitation and Future Work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C9B2D-17D8-BF27-BCB2-7CEAD00CBC1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480" y="1604520"/>
            <a:ext cx="11763142" cy="3977280"/>
          </a:xfrm>
        </p:spPr>
        <p:txBody>
          <a:bodyPr/>
          <a:lstStyle/>
          <a:p>
            <a:r>
              <a:rPr lang="en-US" dirty="0">
                <a:highlight>
                  <a:srgbClr val="FF0000"/>
                </a:highlight>
              </a:rPr>
              <a:t>Limitations</a:t>
            </a:r>
          </a:p>
          <a:p>
            <a:r>
              <a:rPr lang="en-US" dirty="0"/>
              <a:t>Small Sample Size</a:t>
            </a:r>
          </a:p>
          <a:p>
            <a:r>
              <a:rPr lang="en-US" dirty="0"/>
              <a:t>Imbalanced Data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highlight>
                  <a:srgbClr val="CCFF99"/>
                </a:highlight>
              </a:rPr>
              <a:t>Future Works</a:t>
            </a:r>
          </a:p>
          <a:p>
            <a:r>
              <a:rPr lang="en-US" dirty="0"/>
              <a:t>Continue with the Bayesian Approach and finding the best distribution</a:t>
            </a:r>
          </a:p>
          <a:p>
            <a:r>
              <a:rPr lang="en-US" dirty="0"/>
              <a:t>Adding Prospective Data?</a:t>
            </a:r>
          </a:p>
          <a:p>
            <a:r>
              <a:rPr lang="en-US" dirty="0"/>
              <a:t>Adding Features?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862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3BF3B-7CBF-1D20-0CA3-B25AE3EC1AA5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chemeClr val="accent4">
                    <a:lumMod val="50000"/>
                  </a:schemeClr>
                </a:solidFill>
              </a:rPr>
              <a:t>Thank You! </a:t>
            </a:r>
            <a:endParaRPr lang="en-SI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9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2"/>
          <p:cNvSpPr>
            <a:spLocks noGrp="1"/>
          </p:cNvSpPr>
          <p:nvPr>
            <p:ph/>
          </p:nvPr>
        </p:nvSpPr>
        <p:spPr>
          <a:xfrm>
            <a:off x="187259" y="577242"/>
            <a:ext cx="5595704" cy="789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108000" indent="0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kumimoji="0" lang="en-GB" altLang="en-SI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Introduction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D88908-9DF8-3392-C9D1-1B890DCD712E}"/>
              </a:ext>
            </a:extLst>
          </p:cNvPr>
          <p:cNvSpPr txBox="1"/>
          <p:nvPr/>
        </p:nvSpPr>
        <p:spPr>
          <a:xfrm>
            <a:off x="2203385" y="1677430"/>
            <a:ext cx="6712015" cy="1077218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en-GB" sz="3200" b="1" dirty="0">
                <a:solidFill>
                  <a:srgbClr val="002060"/>
                </a:solidFill>
              </a:rPr>
              <a:t>Clinical Challenge in ICI in Metastatic Melanoma (MM)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C8E21-6CF0-C76B-7B3B-E8656580684A}"/>
              </a:ext>
            </a:extLst>
          </p:cNvPr>
          <p:cNvSpPr txBox="1"/>
          <p:nvPr/>
        </p:nvSpPr>
        <p:spPr>
          <a:xfrm>
            <a:off x="3518916" y="3101272"/>
            <a:ext cx="3788343" cy="646331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Effectiveness</a:t>
            </a: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Toxicity (Adverse Effect)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FD78A-DE31-ADBB-1037-5C82C20019F5}"/>
              </a:ext>
            </a:extLst>
          </p:cNvPr>
          <p:cNvSpPr txBox="1"/>
          <p:nvPr/>
        </p:nvSpPr>
        <p:spPr>
          <a:xfrm>
            <a:off x="3495431" y="4196243"/>
            <a:ext cx="4048369" cy="1384995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2060"/>
                </a:solidFill>
              </a:rPr>
              <a:t>Personalized treatment selection is crucial for optimizing outcomes.</a:t>
            </a:r>
          </a:p>
        </p:txBody>
      </p:sp>
      <p:pic>
        <p:nvPicPr>
          <p:cNvPr id="6" name="Graphic 5" descr="Scales of justice outline">
            <a:extLst>
              <a:ext uri="{FF2B5EF4-FFF2-40B4-BE49-F238E27FC236}">
                <a16:creationId xmlns:a16="http://schemas.microsoft.com/office/drawing/2014/main" id="{E9D6D9C8-D60A-1AB4-2DDB-468998E12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3768" y="2967237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77B42-CC22-CDF1-EE40-1D4072EEF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Early Detection of </a:t>
            </a:r>
            <a:r>
              <a:rPr lang="en-GB" sz="2400" b="1" dirty="0" err="1">
                <a:solidFill>
                  <a:schemeClr val="accent5">
                    <a:lumMod val="50000"/>
                  </a:schemeClr>
                </a:solidFill>
              </a:rPr>
              <a:t>irAEs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80050-C161-3D91-EA2F-2C8C06F5BE69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28610" y="867679"/>
            <a:ext cx="10972440" cy="3977280"/>
          </a:xfrm>
        </p:spPr>
        <p:txBody>
          <a:bodyPr/>
          <a:lstStyle/>
          <a:p>
            <a:pPr lvl="1"/>
            <a:endParaRPr lang="en-GB" sz="2000" dirty="0"/>
          </a:p>
          <a:p>
            <a:pPr lvl="1"/>
            <a:endParaRPr lang="en-GB" sz="2000" dirty="0"/>
          </a:p>
          <a:p>
            <a:endParaRPr lang="en-SI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8A1FBD-0A7F-D918-CAAE-CBE92EC92CE0}"/>
              </a:ext>
            </a:extLst>
          </p:cNvPr>
          <p:cNvSpPr txBox="1"/>
          <p:nvPr/>
        </p:nvSpPr>
        <p:spPr>
          <a:xfrm>
            <a:off x="2455020" y="5342752"/>
            <a:ext cx="6094324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Early </a:t>
            </a:r>
            <a:r>
              <a:rPr lang="en-GB" sz="2000" b="1" dirty="0" err="1"/>
              <a:t>irAE</a:t>
            </a:r>
            <a:r>
              <a:rPr lang="en-GB" sz="2000" b="1" dirty="0"/>
              <a:t> detection helps </a:t>
            </a:r>
          </a:p>
          <a:p>
            <a:pPr algn="ctr"/>
            <a:endParaRPr lang="en-GB" sz="2000" b="1" dirty="0"/>
          </a:p>
          <a:p>
            <a:pPr algn="ctr"/>
            <a:r>
              <a:rPr lang="en-GB" sz="2000" b="1" dirty="0"/>
              <a:t>Efficacy</a:t>
            </a:r>
            <a:r>
              <a:rPr lang="en-GB" sz="2000" dirty="0"/>
              <a:t> of immunotherapy</a:t>
            </a:r>
          </a:p>
          <a:p>
            <a:pPr lvl="1" algn="ctr"/>
            <a:r>
              <a:rPr lang="en-GB" sz="2000" b="1" dirty="0"/>
              <a:t>Safety</a:t>
            </a:r>
            <a:r>
              <a:rPr lang="en-GB" sz="2000" dirty="0"/>
              <a:t> for the patient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B92127-9992-7839-6B4C-CDE09EBFC6E4}"/>
              </a:ext>
            </a:extLst>
          </p:cNvPr>
          <p:cNvSpPr txBox="1"/>
          <p:nvPr/>
        </p:nvSpPr>
        <p:spPr>
          <a:xfrm>
            <a:off x="1480170" y="3904554"/>
            <a:ext cx="8457684" cy="1323439"/>
          </a:xfrm>
          <a:prstGeom prst="rect">
            <a:avLst/>
          </a:prstGeom>
          <a:solidFill>
            <a:srgbClr val="FFFF66"/>
          </a:solidFill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/>
              <a:t>irAEs</a:t>
            </a:r>
            <a:r>
              <a:rPr lang="en-GB" sz="2000" dirty="0"/>
              <a:t> are often treated with </a:t>
            </a:r>
            <a:r>
              <a:rPr lang="en-GB" sz="2000" b="1" dirty="0"/>
              <a:t>immunosuppressive agents (e.g., corticosteroids)</a:t>
            </a:r>
            <a:r>
              <a:rPr lang="en-GB" sz="2000" dirty="0"/>
              <a:t>:</a:t>
            </a:r>
          </a:p>
          <a:p>
            <a:pPr lvl="1"/>
            <a:r>
              <a:rPr lang="en-GB" sz="2000" b="1" dirty="0"/>
              <a:t>Weaken the anti-</a:t>
            </a:r>
            <a:r>
              <a:rPr lang="en-GB" sz="2000" b="1" dirty="0" err="1"/>
              <a:t>tumor</a:t>
            </a:r>
            <a:r>
              <a:rPr lang="en-GB" sz="2000" b="1" dirty="0"/>
              <a:t> immune response</a:t>
            </a:r>
            <a:endParaRPr lang="en-GB" sz="2000" dirty="0"/>
          </a:p>
          <a:p>
            <a:pPr lvl="1"/>
            <a:r>
              <a:rPr lang="en-GB" sz="2000" b="1" dirty="0"/>
              <a:t>reduce overall treatment efficacy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C54EE2-080E-FEFF-CBD0-C16745A53973}"/>
              </a:ext>
            </a:extLst>
          </p:cNvPr>
          <p:cNvSpPr txBox="1"/>
          <p:nvPr/>
        </p:nvSpPr>
        <p:spPr>
          <a:xfrm>
            <a:off x="1215330" y="2398233"/>
            <a:ext cx="8823108" cy="1323439"/>
          </a:xfrm>
          <a:prstGeom prst="rect">
            <a:avLst/>
          </a:prstGeom>
          <a:solidFill>
            <a:srgbClr val="CCFF99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1"/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Early, quantitative assessment of inflammation</a:t>
            </a:r>
            <a:r>
              <a:rPr lang="en-GB" sz="2000" dirty="0"/>
              <a:t> can help:</a:t>
            </a:r>
          </a:p>
          <a:p>
            <a:pPr lvl="1"/>
            <a:r>
              <a:rPr lang="en-GB" sz="2000" dirty="0"/>
              <a:t>Detect </a:t>
            </a:r>
            <a:r>
              <a:rPr lang="en-GB" sz="2000" dirty="0" err="1"/>
              <a:t>irAEs</a:t>
            </a:r>
            <a:r>
              <a:rPr lang="en-GB" sz="2000" dirty="0"/>
              <a:t> sooner</a:t>
            </a:r>
          </a:p>
          <a:p>
            <a:pPr lvl="1"/>
            <a:r>
              <a:rPr lang="en-GB" sz="2000" dirty="0"/>
              <a:t>Enable </a:t>
            </a:r>
            <a:r>
              <a:rPr lang="en-GB" sz="2000" b="1" dirty="0"/>
              <a:t>timely intervention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76F50B-DE19-BD82-60AC-F45C9788A418}"/>
              </a:ext>
            </a:extLst>
          </p:cNvPr>
          <p:cNvSpPr txBox="1"/>
          <p:nvPr/>
        </p:nvSpPr>
        <p:spPr>
          <a:xfrm>
            <a:off x="1508374" y="1515248"/>
            <a:ext cx="8237020" cy="707886"/>
          </a:xfrm>
          <a:prstGeom prst="rect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immune-related adverse events (</a:t>
            </a:r>
            <a:r>
              <a:rPr lang="en-GB" sz="2000" b="1" dirty="0" err="1"/>
              <a:t>irAEs</a:t>
            </a:r>
            <a:r>
              <a:rPr lang="en-GB" sz="2000" b="1" dirty="0"/>
              <a:t>)</a:t>
            </a:r>
            <a:r>
              <a:rPr lang="en-GB" sz="2000" dirty="0"/>
              <a:t>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000" b="1" dirty="0"/>
              <a:t>non-specific</a:t>
            </a:r>
            <a:r>
              <a:rPr lang="en-GB" sz="2000" dirty="0"/>
              <a:t>, </a:t>
            </a:r>
            <a:r>
              <a:rPr lang="en-GB" sz="2000" b="1" dirty="0"/>
              <a:t>inflammatory</a:t>
            </a:r>
            <a:r>
              <a:rPr lang="en-GB" sz="2000" dirty="0"/>
              <a:t>, and variable in presentation.</a:t>
            </a:r>
          </a:p>
        </p:txBody>
      </p:sp>
      <p:pic>
        <p:nvPicPr>
          <p:cNvPr id="13" name="Graphic 12" descr="Scales of justice outline">
            <a:extLst>
              <a:ext uri="{FF2B5EF4-FFF2-40B4-BE49-F238E27FC236}">
                <a16:creationId xmlns:a16="http://schemas.microsoft.com/office/drawing/2014/main" id="{86C2C066-1214-0AAE-68D2-195D7859A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0440" y="5670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93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58697-A3AD-A7E5-B798-1C2BE5255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>
                <a:solidFill>
                  <a:schemeClr val="accent5">
                    <a:lumMod val="50000"/>
                  </a:schemeClr>
                </a:solidFill>
              </a:rPr>
              <a:t>Motivation and Goal</a:t>
            </a:r>
            <a:br>
              <a:rPr lang="en-GB" sz="2400" b="1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BF9636-F704-883D-7E01-47247CE5E0E1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35744" y="1440360"/>
            <a:ext cx="10827512" cy="3977280"/>
          </a:xfrm>
        </p:spPr>
        <p:txBody>
          <a:bodyPr/>
          <a:lstStyle/>
          <a:p>
            <a:endParaRPr lang="en-GB" sz="2000" b="1" dirty="0"/>
          </a:p>
          <a:p>
            <a:r>
              <a:rPr lang="en-GB" sz="2000" b="1" dirty="0" err="1"/>
              <a:t>irAEs</a:t>
            </a:r>
            <a:r>
              <a:rPr lang="en-GB" sz="2000" b="1" dirty="0"/>
              <a:t> Prediction: Quantitative Risk Assessment (QRA) </a:t>
            </a:r>
          </a:p>
          <a:p>
            <a:endParaRPr lang="en-GB" sz="2000" b="1" dirty="0"/>
          </a:p>
          <a:p>
            <a:r>
              <a:rPr lang="en-GB" sz="2000" dirty="0"/>
              <a:t>Quantitative Risk Assessment (QRA) is a systematic method used to </a:t>
            </a:r>
            <a:r>
              <a:rPr lang="en-GB" sz="2000" b="1" dirty="0"/>
              <a:t>numerically evaluate</a:t>
            </a:r>
            <a:r>
              <a:rPr lang="en-GB" sz="2000" dirty="0"/>
              <a:t> the </a:t>
            </a:r>
            <a:r>
              <a:rPr lang="en-GB" sz="2000" b="1" dirty="0"/>
              <a:t>probability</a:t>
            </a:r>
            <a:r>
              <a:rPr lang="en-GB" sz="2000" dirty="0"/>
              <a:t> and </a:t>
            </a:r>
            <a:r>
              <a:rPr lang="en-GB" sz="2000" b="1" dirty="0"/>
              <a:t>impact</a:t>
            </a:r>
            <a:r>
              <a:rPr lang="en-GB" sz="2000" dirty="0"/>
              <a:t> of potential risks.</a:t>
            </a:r>
          </a:p>
          <a:p>
            <a:endParaRPr lang="en-GB" sz="2000" dirty="0"/>
          </a:p>
          <a:p>
            <a:r>
              <a:rPr lang="en-GB" sz="2000" dirty="0"/>
              <a:t>limited application in cancer treatment, namely in immunotherapy.</a:t>
            </a:r>
          </a:p>
          <a:p>
            <a:pPr marL="0" indent="0">
              <a:buNone/>
            </a:pPr>
            <a:r>
              <a:rPr lang="en-GB" sz="2000" dirty="0"/>
              <a:t> </a:t>
            </a:r>
            <a:br>
              <a:rPr lang="en-GB" sz="2000" dirty="0"/>
            </a:br>
            <a:endParaRPr lang="en-GB" sz="2000" dirty="0"/>
          </a:p>
          <a:p>
            <a:endParaRPr lang="en-SI" sz="2000" dirty="0"/>
          </a:p>
        </p:txBody>
      </p:sp>
    </p:spTree>
    <p:extLst>
      <p:ext uri="{BB962C8B-B14F-4D97-AF65-F5344CB8AC3E}">
        <p14:creationId xmlns:p14="http://schemas.microsoft.com/office/powerpoint/2010/main" val="383331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DFF65-CC8C-CD4D-770D-5D7E5AD4D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229611" y="460196"/>
            <a:ext cx="10972440" cy="1144800"/>
          </a:xfrm>
        </p:spPr>
        <p:txBody>
          <a:bodyPr anchor="ctr">
            <a:normAutofit/>
          </a:bodyPr>
          <a:lstStyle/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Purpose of the Study</a:t>
            </a:r>
            <a:b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SI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CC5A31-6628-CBEA-ABC0-08718C97A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227" y="1343286"/>
            <a:ext cx="10972440" cy="1896840"/>
          </a:xfrm>
        </p:spPr>
        <p:txBody>
          <a:bodyPr anchor="t">
            <a:normAutofit fontScale="90000"/>
          </a:bodyPr>
          <a:lstStyle/>
          <a:p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Develop a methodology to </a:t>
            </a: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quantify risk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 in cancer treatment, specifically by analyzing </a:t>
            </a:r>
            <a:r>
              <a:rPr lang="en-GB" sz="3200" b="1" dirty="0">
                <a:solidFill>
                  <a:srgbClr val="C00000"/>
                </a:solidFill>
              </a:rPr>
              <a:t>uncertainty 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and applying </a:t>
            </a: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quantitative risk assessment (QRA)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 techniques.</a:t>
            </a:r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endParaRPr lang="en-GB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GB" sz="3200" dirty="0"/>
              <a:t>modeling the </a:t>
            </a:r>
            <a:r>
              <a:rPr lang="en-GB" sz="3200" b="1" dirty="0" err="1"/>
              <a:t>irAEs</a:t>
            </a:r>
            <a:r>
              <a:rPr lang="en-GB" sz="3200" dirty="0"/>
              <a:t> in metastatic melanoma patients treated with immune checkpoint inhibitors (ICI), using imaging biomarkers from </a:t>
            </a:r>
            <a:r>
              <a:rPr lang="en-GB" sz="3200" b="1" dirty="0"/>
              <a:t>18F-FDG PET/CT</a:t>
            </a:r>
            <a:r>
              <a:rPr lang="en-GB" sz="3200" dirty="0"/>
              <a:t> scans.</a:t>
            </a:r>
            <a:br>
              <a:rPr lang="en-GB" sz="3200" dirty="0"/>
            </a:br>
            <a:endParaRPr lang="en-SI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99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itle 1">
            <a:extLst>
              <a:ext uri="{FF2B5EF4-FFF2-40B4-BE49-F238E27FC236}">
                <a16:creationId xmlns:a16="http://schemas.microsoft.com/office/drawing/2014/main" id="{98B9F2F0-2C3B-DAE8-961B-7171AC0FB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dirty="0" err="1"/>
              <a:t>irAEs</a:t>
            </a:r>
            <a:r>
              <a:rPr lang="en-US" dirty="0"/>
              <a:t> of MM</a:t>
            </a:r>
          </a:p>
        </p:txBody>
      </p:sp>
      <p:pic>
        <p:nvPicPr>
          <p:cNvPr id="3074" name="Picture 2" descr="Fig. 2">
            <a:extLst>
              <a:ext uri="{FF2B5EF4-FFF2-40B4-BE49-F238E27FC236}">
                <a16:creationId xmlns:a16="http://schemas.microsoft.com/office/drawing/2014/main" id="{04C7DEB5-A674-6471-3BEE-876125FD3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1816" y="1230476"/>
            <a:ext cx="4438182" cy="5116062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4707AC-598B-0DE7-91CF-2554228DDD3C}"/>
              </a:ext>
            </a:extLst>
          </p:cNvPr>
          <p:cNvSpPr/>
          <p:nvPr/>
        </p:nvSpPr>
        <p:spPr>
          <a:xfrm>
            <a:off x="3852985" y="2215061"/>
            <a:ext cx="1344247" cy="32043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I" sz="1200" dirty="0"/>
          </a:p>
        </p:txBody>
      </p:sp>
    </p:spTree>
    <p:extLst>
      <p:ext uri="{BB962C8B-B14F-4D97-AF65-F5344CB8AC3E}">
        <p14:creationId xmlns:p14="http://schemas.microsoft.com/office/powerpoint/2010/main" val="329101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5FA4F-5EC1-DB6C-6500-EC9C3263442C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26600" y="1203926"/>
            <a:ext cx="10972440" cy="3977280"/>
          </a:xfrm>
        </p:spPr>
        <p:txBody>
          <a:bodyPr/>
          <a:lstStyle/>
          <a:p>
            <a:r>
              <a:rPr lang="en-GB" sz="2000" b="1" dirty="0"/>
              <a:t>Type</a:t>
            </a:r>
            <a:r>
              <a:rPr lang="en-GB" sz="2000" dirty="0"/>
              <a:t>: Retrospective analysis</a:t>
            </a:r>
          </a:p>
          <a:p>
            <a:endParaRPr lang="en-GB" sz="2000" dirty="0"/>
          </a:p>
          <a:p>
            <a:r>
              <a:rPr lang="en-GB" sz="2000" b="1" dirty="0"/>
              <a:t>Cohort</a:t>
            </a:r>
            <a:r>
              <a:rPr lang="en-GB" sz="2000" dirty="0"/>
              <a:t>: 58 metastatic melanoma (MM) patients</a:t>
            </a:r>
          </a:p>
          <a:p>
            <a:r>
              <a:rPr lang="en-GB" sz="2000" b="1" dirty="0"/>
              <a:t>Treatment</a:t>
            </a:r>
            <a:r>
              <a:rPr lang="en-GB" sz="2000" dirty="0"/>
              <a:t>: Anti-PD-1 and/or anti-CTLA-4 immune checkpoint inhibitors (ICI)</a:t>
            </a:r>
          </a:p>
          <a:p>
            <a:endParaRPr lang="en-GB" sz="2000" dirty="0"/>
          </a:p>
          <a:p>
            <a:r>
              <a:rPr lang="en-GB" sz="2000" b="1" dirty="0"/>
              <a:t>Institutions</a:t>
            </a:r>
            <a:r>
              <a:rPr lang="en-GB" sz="2000" dirty="0"/>
              <a:t>:</a:t>
            </a:r>
          </a:p>
          <a:p>
            <a:pPr lvl="1"/>
            <a:r>
              <a:rPr lang="en-GB" sz="2000" dirty="0"/>
              <a:t>Institute of Oncology Ljubljana (OIL), Slovenia</a:t>
            </a:r>
          </a:p>
          <a:p>
            <a:pPr lvl="1"/>
            <a:r>
              <a:rPr lang="en-GB" sz="2000" dirty="0"/>
              <a:t>University of Wisconsin Carbone Cancer Center (UW), USA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quantitative imaging biomarkers: </a:t>
            </a:r>
            <a:r>
              <a:rPr lang="en-GB" sz="2000" dirty="0"/>
              <a:t>18F-FDG PET/CT</a:t>
            </a:r>
          </a:p>
          <a:p>
            <a:endParaRPr lang="en-SI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5CC67-D576-B6C3-E090-3FDB689C53B1}"/>
              </a:ext>
            </a:extLst>
          </p:cNvPr>
          <p:cNvSpPr txBox="1"/>
          <p:nvPr/>
        </p:nvSpPr>
        <p:spPr>
          <a:xfrm>
            <a:off x="320431" y="6828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accent5">
                    <a:lumMod val="50000"/>
                  </a:schemeClr>
                </a:solidFill>
              </a:rPr>
              <a:t>Patient Data Summary &amp; Study Design</a:t>
            </a:r>
          </a:p>
        </p:txBody>
      </p:sp>
    </p:spTree>
    <p:extLst>
      <p:ext uri="{BB962C8B-B14F-4D97-AF65-F5344CB8AC3E}">
        <p14:creationId xmlns:p14="http://schemas.microsoft.com/office/powerpoint/2010/main" val="3750973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19361</TotalTime>
  <Words>1765</Words>
  <Application>Microsoft Office PowerPoint</Application>
  <PresentationFormat>Widescreen</PresentationFormat>
  <Paragraphs>329</Paragraphs>
  <Slides>36</Slides>
  <Notes>18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8" baseType="lpstr">
      <vt:lpstr>Aptos</vt:lpstr>
      <vt:lpstr>Arial</vt:lpstr>
      <vt:lpstr>medium-content-sans-serif-font</vt:lpstr>
      <vt:lpstr>open-sans</vt:lpstr>
      <vt:lpstr>sohne</vt:lpstr>
      <vt:lpstr>source-serif-pro</vt:lpstr>
      <vt:lpstr>Symbol</vt:lpstr>
      <vt:lpstr>Wingdings</vt:lpstr>
      <vt:lpstr>work sans</vt:lpstr>
      <vt:lpstr>Office Theme</vt:lpstr>
      <vt:lpstr>Office Theme</vt:lpstr>
      <vt:lpstr>Office Theme</vt:lpstr>
      <vt:lpstr>PowerPoint Presentation</vt:lpstr>
      <vt:lpstr>Introduction</vt:lpstr>
      <vt:lpstr>Background</vt:lpstr>
      <vt:lpstr>PowerPoint Presentation</vt:lpstr>
      <vt:lpstr>Early Detection of irAEs </vt:lpstr>
      <vt:lpstr>Motivation and Goal </vt:lpstr>
      <vt:lpstr>Purpose of the Study </vt:lpstr>
      <vt:lpstr>irAEs of MM</vt:lpstr>
      <vt:lpstr>PowerPoint Presentation</vt:lpstr>
      <vt:lpstr>Methodology &amp; Biomarker Development </vt:lpstr>
      <vt:lpstr>PowerPoint Presentation</vt:lpstr>
      <vt:lpstr>Modeling Approach </vt:lpstr>
      <vt:lpstr>Uncertainty </vt:lpstr>
      <vt:lpstr>Role of UQ</vt:lpstr>
      <vt:lpstr>CI?</vt:lpstr>
      <vt:lpstr>Pipeline</vt:lpstr>
      <vt:lpstr>Asymptotic distribution</vt:lpstr>
      <vt:lpstr>Logistic Regression Formulation</vt:lpstr>
      <vt:lpstr>Logistic Regression Fitting </vt:lpstr>
      <vt:lpstr>Calculating CI-Analytical</vt:lpstr>
      <vt:lpstr>Delta Method</vt:lpstr>
      <vt:lpstr>Calculating CI,  Bootstrapping</vt:lpstr>
      <vt:lpstr>Non-Parametric  Bootstrapping</vt:lpstr>
      <vt:lpstr>Parametric Bootstrapping</vt:lpstr>
      <vt:lpstr>Stratified Bootstrapping</vt:lpstr>
      <vt:lpstr>PowerPoint Presentation</vt:lpstr>
      <vt:lpstr>Summary of Logistic Regression and CIs</vt:lpstr>
      <vt:lpstr>Bayesian Approach </vt:lpstr>
      <vt:lpstr>Bayesian Approach Challenge </vt:lpstr>
      <vt:lpstr>Bayesian Approach </vt:lpstr>
      <vt:lpstr>Model Performance Evaluation</vt:lpstr>
      <vt:lpstr>What is AIC? </vt:lpstr>
      <vt:lpstr>What is BIC? </vt:lpstr>
      <vt:lpstr>Model Performance</vt:lpstr>
      <vt:lpstr>Limitation and Future Work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 fiz</dc:title>
  <dc:subject/>
  <dc:creator>Perovnik, Lucija</dc:creator>
  <dc:description/>
  <cp:lastModifiedBy>Zahra Alirezaei</cp:lastModifiedBy>
  <cp:revision>265</cp:revision>
  <dcterms:created xsi:type="dcterms:W3CDTF">2021-01-12T19:33:16Z</dcterms:created>
  <dcterms:modified xsi:type="dcterms:W3CDTF">2025-06-30T14:00:23Z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7</vt:i4>
  </property>
</Properties>
</file>